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2"/>
  </p:notesMasterIdLst>
  <p:sldIdLst>
    <p:sldId id="256" r:id="rId3"/>
    <p:sldId id="257" r:id="rId4"/>
    <p:sldId id="258" r:id="rId5"/>
    <p:sldId id="290" r:id="rId6"/>
    <p:sldId id="292" r:id="rId7"/>
    <p:sldId id="293" r:id="rId8"/>
    <p:sldId id="294" r:id="rId9"/>
    <p:sldId id="260" r:id="rId10"/>
    <p:sldId id="281" r:id="rId11"/>
    <p:sldId id="282" r:id="rId12"/>
    <p:sldId id="286" r:id="rId13"/>
    <p:sldId id="263" r:id="rId14"/>
    <p:sldId id="280" r:id="rId15"/>
    <p:sldId id="284" r:id="rId16"/>
    <p:sldId id="285" r:id="rId17"/>
    <p:sldId id="288" r:id="rId18"/>
    <p:sldId id="289" r:id="rId19"/>
    <p:sldId id="265" r:id="rId20"/>
    <p:sldId id="295" r:id="rId21"/>
    <p:sldId id="296" r:id="rId22"/>
    <p:sldId id="297" r:id="rId23"/>
    <p:sldId id="298" r:id="rId24"/>
    <p:sldId id="299" r:id="rId25"/>
    <p:sldId id="266" r:id="rId26"/>
    <p:sldId id="300" r:id="rId27"/>
    <p:sldId id="301" r:id="rId28"/>
    <p:sldId id="302" r:id="rId29"/>
    <p:sldId id="303" r:id="rId30"/>
    <p:sldId id="269" r:id="rId3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4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90249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3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902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60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55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4200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3824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103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48300" y="3404549"/>
            <a:ext cx="3530701" cy="118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t>Click to add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48300" y="3404549"/>
            <a:ext cx="3530701" cy="118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t>Click to add title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09233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48300" y="1583349"/>
            <a:ext cx="3522301" cy="29898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t>Click to add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6724949" y="3494299"/>
            <a:ext cx="1906200" cy="1031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51976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5" name="Shape 35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838309" y="1807899"/>
            <a:ext cx="3148199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838249" y="2419350"/>
            <a:ext cx="3148200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35809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09249" y="-9675"/>
            <a:ext cx="3076752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1901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6" name="Shape 46"/>
          <p:cNvSpPr/>
          <p:nvPr/>
        </p:nvSpPr>
        <p:spPr>
          <a:xfrm>
            <a:off x="-19350" y="-9675"/>
            <a:ext cx="3076751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1901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8650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799645" y="1612073"/>
            <a:ext cx="1957199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half" idx="1"/>
          </p:nvPr>
        </p:nvSpPr>
        <p:spPr>
          <a:xfrm>
            <a:off x="838249" y="2419350"/>
            <a:ext cx="5324101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7917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838349" y="1807899"/>
            <a:ext cx="5324101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half" idx="1"/>
          </p:nvPr>
        </p:nvSpPr>
        <p:spPr>
          <a:xfrm>
            <a:off x="838249" y="2419350"/>
            <a:ext cx="5324101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18142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841000" y="1884099"/>
            <a:ext cx="4801500" cy="4095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841000" y="2492424"/>
            <a:ext cx="2671801" cy="2433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3673841" y="2492424"/>
            <a:ext cx="2671802" cy="24333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81864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841000" y="1884099"/>
            <a:ext cx="4801500" cy="4095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41000" y="2515374"/>
            <a:ext cx="1988699" cy="24105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  <a:defRPr sz="1400"/>
            </a:lvl1pPr>
          </a:lstStyle>
          <a:p>
            <a:r>
              <a:t>Click to add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3"/>
          </p:nvPr>
        </p:nvSpPr>
        <p:spPr>
          <a:xfrm>
            <a:off x="2931573" y="2515374"/>
            <a:ext cx="1988700" cy="2410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400"/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5022148" y="2515374"/>
            <a:ext cx="1988700" cy="2410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400"/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53024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841000" y="1884099"/>
            <a:ext cx="4801500" cy="4095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650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48300" y="1583349"/>
            <a:ext cx="3522301" cy="29898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t>Click to add title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6724949" y="3494299"/>
            <a:ext cx="1906200" cy="1031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t>Click to add subtitle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841000" y="4025300"/>
            <a:ext cx="7845899" cy="519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spcBef>
                <a:spcPts val="300"/>
              </a:spcBef>
              <a:buClrTx/>
              <a:buSzTx/>
              <a:buFontTx/>
              <a:buNone/>
              <a:defRPr sz="1200"/>
            </a:lvl1pPr>
          </a:lstStyle>
          <a:p>
            <a:r>
              <a:t>Click to add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05642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17015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40483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218924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5" name="Shape 35"/>
          <p:cNvSpPr/>
          <p:nvPr/>
        </p:nvSpPr>
        <p:spPr>
          <a:xfrm>
            <a:off x="-9676" y="-9675"/>
            <a:ext cx="5276876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5945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838309" y="1807899"/>
            <a:ext cx="3148199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838249" y="2419350"/>
            <a:ext cx="3148200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09249" y="-9675"/>
            <a:ext cx="3076752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1901" y="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6" name="Shape 46"/>
          <p:cNvSpPr/>
          <p:nvPr/>
        </p:nvSpPr>
        <p:spPr>
          <a:xfrm>
            <a:off x="-19350" y="-9675"/>
            <a:ext cx="3076751" cy="5167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586"/>
                </a:lnTo>
                <a:lnTo>
                  <a:pt x="11901" y="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799645" y="1612073"/>
            <a:ext cx="1957199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dirty="0"/>
              <a:t>“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half" idx="1"/>
          </p:nvPr>
        </p:nvSpPr>
        <p:spPr>
          <a:xfrm>
            <a:off x="838249" y="2419350"/>
            <a:ext cx="5324101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Click to add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838349" y="1807899"/>
            <a:ext cx="5324101" cy="48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half" idx="1"/>
          </p:nvPr>
        </p:nvSpPr>
        <p:spPr>
          <a:xfrm>
            <a:off x="838249" y="2419350"/>
            <a:ext cx="5324101" cy="2255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841000" y="1884099"/>
            <a:ext cx="4801500" cy="4095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841000" y="2492424"/>
            <a:ext cx="2671801" cy="2433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</a:lstStyle>
          <a:p>
            <a:r>
              <a:t>Click to add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3673841" y="2492424"/>
            <a:ext cx="2671802" cy="24333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841000" y="1884099"/>
            <a:ext cx="4801500" cy="4095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41000" y="2515374"/>
            <a:ext cx="1988699" cy="24105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0"/>
              </a:spcBef>
              <a:defRPr sz="1400"/>
            </a:lvl1pPr>
          </a:lstStyle>
          <a:p>
            <a:r>
              <a:t>Click to add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3"/>
          </p:nvPr>
        </p:nvSpPr>
        <p:spPr>
          <a:xfrm>
            <a:off x="2931573" y="2515374"/>
            <a:ext cx="1988700" cy="2410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400"/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5022148" y="2515374"/>
            <a:ext cx="1988700" cy="2410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400"/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7974" y="35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hape 3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7974" y="3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b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0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▸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▹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▹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7974" y="35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" name="Shape 3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7974" y="3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b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34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rgbClr val="B7B7B7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▸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▹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Pct val="100000"/>
        <a:buFont typeface="Helvetica"/>
        <a:buChar char="▹"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999999"/>
        </a:buClr>
        <a:buSzTx/>
        <a:buFont typeface="Helvetica"/>
        <a:buNone/>
        <a:tabLst/>
        <a:defRPr sz="1600" b="0" i="0" u="none" strike="noStrike" cap="none" spc="0" baseline="0">
          <a:ln>
            <a:noFill/>
          </a:ln>
          <a:solidFill>
            <a:srgbClr val="999999"/>
          </a:solidFill>
          <a:uFillTx/>
          <a:latin typeface="Karla"/>
          <a:ea typeface="Karla"/>
          <a:cs typeface="Karla"/>
          <a:sym typeface="Karl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edgiantdesign.co.za/images/easyblog_images/42/WordPress-vs-Joomla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paduniverso.wordpress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nomusicgames.wordpress.com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oomla.org/Administrator_(Application)/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peugeot.com/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bay.co.uk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48300" y="1977486"/>
            <a:ext cx="7660532" cy="2609063"/>
          </a:xfrm>
          <a:prstGeom prst="rect">
            <a:avLst/>
          </a:prstGeom>
        </p:spPr>
        <p:txBody>
          <a:bodyPr/>
          <a:lstStyle/>
          <a:p>
            <a:pPr algn="ctr" defTabSz="365760">
              <a:defRPr sz="2840">
                <a:solidFill>
                  <a:srgbClr val="FF2600"/>
                </a:solidFill>
              </a:defRPr>
            </a:pPr>
            <a:r>
              <a:rPr dirty="0">
                <a:solidFill>
                  <a:srgbClr val="7030A0"/>
                </a:solidFill>
              </a:rPr>
              <a:t>CMS: </a:t>
            </a:r>
            <a:r>
              <a:rPr b="0" dirty="0">
                <a:solidFill>
                  <a:srgbClr val="7030A0"/>
                </a:solidFill>
              </a:rPr>
              <a:t>Sistema de gestión de contenidos</a:t>
            </a:r>
            <a:r>
              <a:rPr dirty="0">
                <a:solidFill>
                  <a:srgbClr val="7030A0"/>
                </a:solidFill>
              </a:rPr>
              <a:t> </a:t>
            </a:r>
          </a:p>
          <a:p>
            <a:pPr algn="ctr" defTabSz="365760">
              <a:defRPr sz="2840">
                <a:solidFill>
                  <a:srgbClr val="FF2600"/>
                </a:solidFill>
              </a:defRPr>
            </a:pPr>
            <a:r>
              <a:rPr dirty="0">
                <a:solidFill>
                  <a:srgbClr val="7030A0"/>
                </a:solidFill>
              </a:rPr>
              <a:t>Wordpress vs. Joomla</a:t>
            </a:r>
          </a:p>
          <a:p>
            <a:pPr algn="ctr" defTabSz="365760">
              <a:defRPr sz="1200">
                <a:solidFill>
                  <a:schemeClr val="accent6"/>
                </a:solidFill>
              </a:defRPr>
            </a:pPr>
            <a:endParaRPr dirty="0"/>
          </a:p>
          <a:p>
            <a:pPr algn="ctr" defTabSz="365760">
              <a:defRPr sz="1200">
                <a:solidFill>
                  <a:schemeClr val="accent6"/>
                </a:solidFill>
              </a:defRPr>
            </a:pPr>
            <a:endParaRPr dirty="0"/>
          </a:p>
          <a:p>
            <a:pPr algn="ctr" defTabSz="365760">
              <a:defRPr sz="1200">
                <a:solidFill>
                  <a:schemeClr val="accent6"/>
                </a:solidFill>
              </a:defRPr>
            </a:pPr>
            <a:endParaRPr dirty="0"/>
          </a:p>
          <a:p>
            <a:pPr algn="ctr" defTabSz="365760">
              <a:defRPr sz="1200" b="0">
                <a:solidFill>
                  <a:srgbClr val="000000"/>
                </a:solidFill>
              </a:defRPr>
            </a:pPr>
            <a:endParaRPr dirty="0"/>
          </a:p>
          <a:p>
            <a:pPr lvl="3" defTabSz="365760">
              <a:defRPr sz="1560" b="0">
                <a:solidFill>
                  <a:srgbClr val="000000"/>
                </a:solidFill>
              </a:defRPr>
            </a:pPr>
            <a:r>
              <a:rPr dirty="0"/>
              <a:t>Miroslava Genkova        Natalia de la Fuente</a:t>
            </a:r>
          </a:p>
          <a:p>
            <a:pPr lvl="3" defTabSz="365760">
              <a:defRPr sz="1560" b="0">
                <a:solidFill>
                  <a:srgbClr val="000000"/>
                </a:solidFill>
              </a:defRPr>
            </a:pPr>
            <a:r>
              <a:rPr dirty="0"/>
              <a:t>Diana LImaylla               Laura Lorenzo</a:t>
            </a:r>
          </a:p>
          <a:p>
            <a:pPr lvl="3" defTabSz="365760">
              <a:defRPr sz="1560" b="0">
                <a:solidFill>
                  <a:srgbClr val="000000"/>
                </a:solidFill>
              </a:defRPr>
            </a:pPr>
            <a:r>
              <a:rPr dirty="0"/>
              <a:t>Andrés Rodríguez</a:t>
            </a:r>
          </a:p>
          <a:p>
            <a:pPr defTabSz="365760">
              <a:defRPr sz="1200"/>
            </a:pPr>
            <a:endParaRPr dirty="0"/>
          </a:p>
        </p:txBody>
      </p:sp>
      <p:grpSp>
        <p:nvGrpSpPr>
          <p:cNvPr id="134" name="Group 134"/>
          <p:cNvGrpSpPr/>
          <p:nvPr/>
        </p:nvGrpSpPr>
        <p:grpSpPr>
          <a:xfrm>
            <a:off x="514173" y="2034926"/>
            <a:ext cx="502597" cy="446528"/>
            <a:chOff x="29" y="29"/>
            <a:chExt cx="502595" cy="446526"/>
          </a:xfrm>
        </p:grpSpPr>
        <p:sp>
          <p:nvSpPr>
            <p:cNvPr id="127" name="Shape 127"/>
            <p:cNvSpPr/>
            <p:nvPr/>
          </p:nvSpPr>
          <p:spPr>
            <a:xfrm>
              <a:off x="29" y="29880"/>
              <a:ext cx="502597" cy="31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lnTo>
                    <a:pt x="500" y="0"/>
                  </a:lnTo>
                  <a:lnTo>
                    <a:pt x="375" y="51"/>
                  </a:lnTo>
                  <a:lnTo>
                    <a:pt x="251" y="148"/>
                  </a:lnTo>
                  <a:lnTo>
                    <a:pt x="157" y="296"/>
                  </a:lnTo>
                  <a:lnTo>
                    <a:pt x="31" y="591"/>
                  </a:lnTo>
                  <a:lnTo>
                    <a:pt x="0" y="790"/>
                  </a:lnTo>
                  <a:lnTo>
                    <a:pt x="0" y="20810"/>
                  </a:lnTo>
                  <a:lnTo>
                    <a:pt x="31" y="21007"/>
                  </a:lnTo>
                  <a:lnTo>
                    <a:pt x="94" y="21155"/>
                  </a:lnTo>
                  <a:lnTo>
                    <a:pt x="157" y="21304"/>
                  </a:lnTo>
                  <a:lnTo>
                    <a:pt x="251" y="21402"/>
                  </a:lnTo>
                  <a:lnTo>
                    <a:pt x="375" y="21501"/>
                  </a:lnTo>
                  <a:lnTo>
                    <a:pt x="500" y="21549"/>
                  </a:lnTo>
                  <a:lnTo>
                    <a:pt x="626" y="21600"/>
                  </a:lnTo>
                  <a:lnTo>
                    <a:pt x="20974" y="21600"/>
                  </a:lnTo>
                  <a:lnTo>
                    <a:pt x="21099" y="21549"/>
                  </a:lnTo>
                  <a:lnTo>
                    <a:pt x="21223" y="21501"/>
                  </a:lnTo>
                  <a:lnTo>
                    <a:pt x="21349" y="21402"/>
                  </a:lnTo>
                  <a:lnTo>
                    <a:pt x="21443" y="21304"/>
                  </a:lnTo>
                  <a:lnTo>
                    <a:pt x="21506" y="21155"/>
                  </a:lnTo>
                  <a:lnTo>
                    <a:pt x="21568" y="21007"/>
                  </a:lnTo>
                  <a:lnTo>
                    <a:pt x="21600" y="20810"/>
                  </a:lnTo>
                  <a:lnTo>
                    <a:pt x="21600" y="790"/>
                  </a:lnTo>
                  <a:lnTo>
                    <a:pt x="21568" y="591"/>
                  </a:lnTo>
                  <a:lnTo>
                    <a:pt x="21506" y="443"/>
                  </a:lnTo>
                  <a:lnTo>
                    <a:pt x="21443" y="296"/>
                  </a:lnTo>
                  <a:lnTo>
                    <a:pt x="21349" y="148"/>
                  </a:lnTo>
                  <a:lnTo>
                    <a:pt x="21223" y="51"/>
                  </a:lnTo>
                  <a:lnTo>
                    <a:pt x="21099" y="0"/>
                  </a:lnTo>
                  <a:lnTo>
                    <a:pt x="20974" y="0"/>
                  </a:lnTo>
                  <a:close/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36747" y="29"/>
              <a:ext cx="29131" cy="2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8419"/>
                  </a:lnTo>
                  <a:lnTo>
                    <a:pt x="20536" y="6320"/>
                  </a:lnTo>
                  <a:lnTo>
                    <a:pt x="19981" y="4740"/>
                  </a:lnTo>
                  <a:lnTo>
                    <a:pt x="16743" y="1580"/>
                  </a:lnTo>
                  <a:lnTo>
                    <a:pt x="15124" y="1039"/>
                  </a:lnTo>
                  <a:lnTo>
                    <a:pt x="12973" y="0"/>
                  </a:lnTo>
                  <a:lnTo>
                    <a:pt x="8649" y="0"/>
                  </a:lnTo>
                  <a:lnTo>
                    <a:pt x="6476" y="1039"/>
                  </a:lnTo>
                  <a:lnTo>
                    <a:pt x="4857" y="1580"/>
                  </a:lnTo>
                  <a:lnTo>
                    <a:pt x="1619" y="4740"/>
                  </a:lnTo>
                  <a:lnTo>
                    <a:pt x="1087" y="6320"/>
                  </a:lnTo>
                  <a:lnTo>
                    <a:pt x="0" y="8419"/>
                  </a:lnTo>
                  <a:lnTo>
                    <a:pt x="0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78686" y="348959"/>
              <a:ext cx="72856" cy="9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2" y="0"/>
                  </a:moveTo>
                  <a:lnTo>
                    <a:pt x="434" y="16927"/>
                  </a:lnTo>
                  <a:lnTo>
                    <a:pt x="213" y="17410"/>
                  </a:lnTo>
                  <a:lnTo>
                    <a:pt x="0" y="18052"/>
                  </a:lnTo>
                  <a:lnTo>
                    <a:pt x="0" y="18701"/>
                  </a:lnTo>
                  <a:lnTo>
                    <a:pt x="213" y="19343"/>
                  </a:lnTo>
                  <a:lnTo>
                    <a:pt x="647" y="19826"/>
                  </a:lnTo>
                  <a:lnTo>
                    <a:pt x="1082" y="20475"/>
                  </a:lnTo>
                  <a:lnTo>
                    <a:pt x="1729" y="20792"/>
                  </a:lnTo>
                  <a:lnTo>
                    <a:pt x="2376" y="21276"/>
                  </a:lnTo>
                  <a:lnTo>
                    <a:pt x="3458" y="21441"/>
                  </a:lnTo>
                  <a:lnTo>
                    <a:pt x="4318" y="21600"/>
                  </a:lnTo>
                  <a:lnTo>
                    <a:pt x="5613" y="21441"/>
                  </a:lnTo>
                  <a:lnTo>
                    <a:pt x="6695" y="21117"/>
                  </a:lnTo>
                  <a:lnTo>
                    <a:pt x="7564" y="20475"/>
                  </a:lnTo>
                  <a:lnTo>
                    <a:pt x="8211" y="19826"/>
                  </a:lnTo>
                  <a:lnTo>
                    <a:pt x="21600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351113" y="348959"/>
              <a:ext cx="72826" cy="97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3395" y="19826"/>
                  </a:lnTo>
                  <a:lnTo>
                    <a:pt x="14042" y="20475"/>
                  </a:lnTo>
                  <a:lnTo>
                    <a:pt x="14903" y="21117"/>
                  </a:lnTo>
                  <a:lnTo>
                    <a:pt x="15985" y="21441"/>
                  </a:lnTo>
                  <a:lnTo>
                    <a:pt x="17280" y="21600"/>
                  </a:lnTo>
                  <a:lnTo>
                    <a:pt x="18149" y="21441"/>
                  </a:lnTo>
                  <a:lnTo>
                    <a:pt x="19223" y="21276"/>
                  </a:lnTo>
                  <a:lnTo>
                    <a:pt x="19870" y="20792"/>
                  </a:lnTo>
                  <a:lnTo>
                    <a:pt x="20527" y="20475"/>
                  </a:lnTo>
                  <a:lnTo>
                    <a:pt x="20952" y="19826"/>
                  </a:lnTo>
                  <a:lnTo>
                    <a:pt x="21387" y="19343"/>
                  </a:lnTo>
                  <a:lnTo>
                    <a:pt x="21600" y="18701"/>
                  </a:lnTo>
                  <a:lnTo>
                    <a:pt x="21600" y="18052"/>
                  </a:lnTo>
                  <a:lnTo>
                    <a:pt x="21387" y="17410"/>
                  </a:lnTo>
                  <a:lnTo>
                    <a:pt x="21174" y="16927"/>
                  </a:lnTo>
                  <a:lnTo>
                    <a:pt x="9722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9159" y="59012"/>
              <a:ext cx="444307" cy="260786"/>
            </a:xfrm>
            <a:prstGeom prst="rect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104915" y="123139"/>
              <a:ext cx="275329" cy="13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229" y="18645"/>
                  </a:lnTo>
                  <a:lnTo>
                    <a:pt x="12058" y="18874"/>
                  </a:lnTo>
                  <a:lnTo>
                    <a:pt x="11886" y="19098"/>
                  </a:lnTo>
                  <a:lnTo>
                    <a:pt x="11656" y="19215"/>
                  </a:lnTo>
                  <a:lnTo>
                    <a:pt x="11429" y="19327"/>
                  </a:lnTo>
                  <a:lnTo>
                    <a:pt x="11199" y="19215"/>
                  </a:lnTo>
                  <a:lnTo>
                    <a:pt x="10971" y="19098"/>
                  </a:lnTo>
                  <a:lnTo>
                    <a:pt x="10800" y="18874"/>
                  </a:lnTo>
                  <a:lnTo>
                    <a:pt x="10629" y="18645"/>
                  </a:lnTo>
                  <a:lnTo>
                    <a:pt x="6056" y="9547"/>
                  </a:lnTo>
                  <a:lnTo>
                    <a:pt x="0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305205" y="117306"/>
              <a:ext cx="82337" cy="8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40" y="0"/>
                  </a:lnTo>
                  <a:lnTo>
                    <a:pt x="19301" y="188"/>
                  </a:lnTo>
                  <a:lnTo>
                    <a:pt x="19874" y="573"/>
                  </a:lnTo>
                  <a:lnTo>
                    <a:pt x="20447" y="1146"/>
                  </a:lnTo>
                  <a:lnTo>
                    <a:pt x="21027" y="1719"/>
                  </a:lnTo>
                  <a:lnTo>
                    <a:pt x="21404" y="2292"/>
                  </a:lnTo>
                  <a:lnTo>
                    <a:pt x="21600" y="3053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539552" y="987574"/>
            <a:ext cx="5416401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3. Criterios de </a:t>
            </a:r>
            <a:r>
              <a:rPr dirty="0" smtClean="0">
                <a:solidFill>
                  <a:srgbClr val="7030A0"/>
                </a:solidFill>
              </a:rPr>
              <a:t>comparación </a:t>
            </a:r>
            <a:r>
              <a:rPr lang="es-ES" dirty="0" smtClean="0">
                <a:solidFill>
                  <a:srgbClr val="7030A0"/>
                </a:solidFill>
              </a:rPr>
              <a:t>C: </a:t>
            </a:r>
            <a:r>
              <a:rPr lang="es-ES" b="1" dirty="0" smtClean="0">
                <a:solidFill>
                  <a:srgbClr val="7030A0"/>
                </a:solidFill>
              </a:rPr>
              <a:t>«Categoría SEO»</a:t>
            </a:r>
          </a:p>
          <a:p>
            <a:endParaRPr lang="es-ES" b="1" dirty="0"/>
          </a:p>
          <a:p>
            <a:r>
              <a:rPr lang="es-ES" b="1" dirty="0"/>
              <a:t> </a:t>
            </a:r>
            <a:r>
              <a:rPr lang="es-ES" b="1" dirty="0" smtClean="0"/>
              <a:t>          1. </a:t>
            </a:r>
            <a:r>
              <a:rPr lang="en-US" dirty="0"/>
              <a:t>Código oculto</a:t>
            </a:r>
            <a:r>
              <a:rPr lang="es-ES_tradnl" dirty="0"/>
              <a:t> </a:t>
            </a:r>
            <a:endParaRPr lang="es-ES" dirty="0" smtClean="0"/>
          </a:p>
          <a:p>
            <a:r>
              <a:rPr lang="es-ES" b="1" dirty="0" smtClean="0"/>
              <a:t>           2. </a:t>
            </a:r>
            <a:r>
              <a:rPr lang="en-US" dirty="0"/>
              <a:t>Imágenes con URL personalizada</a:t>
            </a:r>
            <a:r>
              <a:rPr lang="en-US" dirty="0" smtClean="0"/>
              <a:t>.</a:t>
            </a:r>
            <a:endParaRPr lang="es-ES_tradnl" dirty="0" smtClean="0"/>
          </a:p>
          <a:p>
            <a:r>
              <a:rPr lang="es-ES" b="1" dirty="0" smtClean="0"/>
              <a:t>           3. </a:t>
            </a:r>
            <a:r>
              <a:rPr lang="en-US" dirty="0"/>
              <a:t>Re-direccionamiento </a:t>
            </a:r>
            <a:r>
              <a:rPr lang="en-US" dirty="0" smtClean="0"/>
              <a:t>automático. </a:t>
            </a:r>
          </a:p>
          <a:p>
            <a:r>
              <a:rPr lang="en-US" b="1" dirty="0" smtClean="0"/>
              <a:t>           4. </a:t>
            </a:r>
            <a:r>
              <a:rPr lang="en-US" dirty="0"/>
              <a:t>Integración de redes sociales.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b="1" dirty="0" smtClean="0"/>
              <a:t>           5. </a:t>
            </a:r>
            <a:r>
              <a:rPr lang="en-US" dirty="0"/>
              <a:t>Uso de RSS para difundir el </a:t>
            </a:r>
            <a:endParaRPr lang="en-US" dirty="0" smtClean="0"/>
          </a:p>
          <a:p>
            <a:r>
              <a:rPr lang="en-US" dirty="0" smtClean="0"/>
              <a:t>               contenido</a:t>
            </a:r>
            <a:r>
              <a:rPr lang="en-US" dirty="0"/>
              <a:t>.</a:t>
            </a:r>
            <a:r>
              <a:rPr lang="es-ES_tradnl" dirty="0" smtClean="0"/>
              <a:t> 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499742"/>
            <a:ext cx="2844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472468" y="843558"/>
            <a:ext cx="611575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lang="es-ES" dirty="0">
                <a:solidFill>
                  <a:srgbClr val="7030A0"/>
                </a:solidFill>
              </a:rPr>
              <a:t>3</a:t>
            </a:r>
            <a:r>
              <a:rPr lang="es-ES" dirty="0" smtClean="0">
                <a:solidFill>
                  <a:srgbClr val="7030A0"/>
                </a:solidFill>
              </a:rPr>
              <a:t>. </a:t>
            </a:r>
            <a:r>
              <a:rPr lang="es-ES" dirty="0">
                <a:solidFill>
                  <a:srgbClr val="7030A0"/>
                </a:solidFill>
              </a:rPr>
              <a:t>Criterios de comparación D: </a:t>
            </a:r>
            <a:r>
              <a:rPr lang="es-ES" b="1" dirty="0">
                <a:solidFill>
                  <a:srgbClr val="7030A0"/>
                </a:solidFill>
              </a:rPr>
              <a:t>Categoría </a:t>
            </a:r>
            <a:r>
              <a:rPr lang="es-ES" b="1" dirty="0" smtClean="0">
                <a:solidFill>
                  <a:srgbClr val="7030A0"/>
                </a:solidFill>
              </a:rPr>
              <a:t>«General»</a:t>
            </a:r>
            <a:endParaRPr lang="es-ES" b="1" dirty="0">
              <a:solidFill>
                <a:srgbClr val="7030A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03648" y="1491630"/>
            <a:ext cx="5002212" cy="280076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800" dirty="0">
                <a:latin typeface="Karla"/>
              </a:rPr>
              <a:t>1.Autor de la herramienta</a:t>
            </a:r>
          </a:p>
          <a:p>
            <a:r>
              <a:rPr lang="es-ES" sz="1800" dirty="0" smtClean="0">
                <a:latin typeface="Karla"/>
              </a:rPr>
              <a:t>2</a:t>
            </a:r>
            <a:r>
              <a:rPr lang="es-ES" sz="1800" dirty="0">
                <a:latin typeface="Karla"/>
              </a:rPr>
              <a:t>. Lenguaje Programación empleado</a:t>
            </a:r>
          </a:p>
          <a:p>
            <a:r>
              <a:rPr lang="es-ES" sz="1800" dirty="0" smtClean="0">
                <a:latin typeface="Karla"/>
              </a:rPr>
              <a:t>3.Precio </a:t>
            </a:r>
            <a:r>
              <a:rPr lang="es-ES" sz="1800" dirty="0">
                <a:latin typeface="Karla"/>
              </a:rPr>
              <a:t>programa</a:t>
            </a:r>
          </a:p>
          <a:p>
            <a:r>
              <a:rPr lang="es-ES" sz="1800" dirty="0" smtClean="0">
                <a:latin typeface="Karla"/>
              </a:rPr>
              <a:t>4.Cuota </a:t>
            </a:r>
            <a:r>
              <a:rPr lang="es-ES" sz="1800" dirty="0">
                <a:latin typeface="Karla"/>
              </a:rPr>
              <a:t>de mercado</a:t>
            </a:r>
          </a:p>
          <a:p>
            <a:r>
              <a:rPr lang="es-ES" sz="1800" dirty="0" smtClean="0">
                <a:latin typeface="Karla"/>
              </a:rPr>
              <a:t>5.Multilenguaje</a:t>
            </a:r>
            <a:endParaRPr lang="es-ES" sz="1800" dirty="0">
              <a:latin typeface="Karla"/>
            </a:endParaRPr>
          </a:p>
          <a:p>
            <a:r>
              <a:rPr lang="es-ES" sz="1800" dirty="0">
                <a:latin typeface="Karla"/>
              </a:rPr>
              <a:t>6.Web famosas que lo utilizan</a:t>
            </a:r>
          </a:p>
          <a:p>
            <a:r>
              <a:rPr lang="es-ES" sz="1800" dirty="0">
                <a:latin typeface="Karla"/>
              </a:rPr>
              <a:t>7.Popularidad, cantidad de descargas</a:t>
            </a:r>
          </a:p>
          <a:p>
            <a:r>
              <a:rPr lang="es-ES" sz="1800" dirty="0">
                <a:latin typeface="Karla"/>
              </a:rPr>
              <a:t>8.Fecha de lanzamiento</a:t>
            </a:r>
          </a:p>
          <a:p>
            <a:r>
              <a:rPr lang="es-ES" sz="1800" dirty="0">
                <a:latin typeface="Karla"/>
              </a:rPr>
              <a:t>9.Tiempo de instalación</a:t>
            </a:r>
          </a:p>
          <a:p>
            <a:endParaRPr lang="es-ES" dirty="0"/>
          </a:p>
        </p:txBody>
      </p:sp>
      <p:pic>
        <p:nvPicPr>
          <p:cNvPr id="1026" name="Picture 2" descr="http://www.mayawebhost.com/images/blog/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39" y="2715766"/>
            <a:ext cx="2870770" cy="17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56206" y="1332855"/>
            <a:ext cx="485616" cy="4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lnTo>
                  <a:pt x="10246" y="0"/>
                </a:lnTo>
                <a:lnTo>
                  <a:pt x="9693" y="35"/>
                </a:lnTo>
                <a:lnTo>
                  <a:pt x="9140" y="107"/>
                </a:lnTo>
                <a:lnTo>
                  <a:pt x="8621" y="178"/>
                </a:lnTo>
                <a:lnTo>
                  <a:pt x="8100" y="285"/>
                </a:lnTo>
                <a:lnTo>
                  <a:pt x="7579" y="429"/>
                </a:lnTo>
                <a:lnTo>
                  <a:pt x="7091" y="608"/>
                </a:lnTo>
                <a:lnTo>
                  <a:pt x="6604" y="786"/>
                </a:lnTo>
                <a:lnTo>
                  <a:pt x="6115" y="965"/>
                </a:lnTo>
                <a:lnTo>
                  <a:pt x="5659" y="1216"/>
                </a:lnTo>
                <a:lnTo>
                  <a:pt x="5204" y="1430"/>
                </a:lnTo>
                <a:lnTo>
                  <a:pt x="4750" y="1717"/>
                </a:lnTo>
                <a:lnTo>
                  <a:pt x="4326" y="2001"/>
                </a:lnTo>
                <a:lnTo>
                  <a:pt x="3936" y="2288"/>
                </a:lnTo>
                <a:lnTo>
                  <a:pt x="3545" y="2609"/>
                </a:lnTo>
                <a:lnTo>
                  <a:pt x="3155" y="2932"/>
                </a:lnTo>
                <a:lnTo>
                  <a:pt x="2797" y="3289"/>
                </a:lnTo>
                <a:lnTo>
                  <a:pt x="2472" y="3647"/>
                </a:lnTo>
                <a:lnTo>
                  <a:pt x="2147" y="4041"/>
                </a:lnTo>
                <a:lnTo>
                  <a:pt x="1854" y="4435"/>
                </a:lnTo>
                <a:lnTo>
                  <a:pt x="1561" y="4827"/>
                </a:lnTo>
                <a:lnTo>
                  <a:pt x="1301" y="5257"/>
                </a:lnTo>
                <a:lnTo>
                  <a:pt x="1073" y="5686"/>
                </a:lnTo>
                <a:lnTo>
                  <a:pt x="846" y="6151"/>
                </a:lnTo>
                <a:lnTo>
                  <a:pt x="650" y="6615"/>
                </a:lnTo>
                <a:lnTo>
                  <a:pt x="488" y="7081"/>
                </a:lnTo>
                <a:lnTo>
                  <a:pt x="325" y="7545"/>
                </a:lnTo>
                <a:lnTo>
                  <a:pt x="130" y="8546"/>
                </a:lnTo>
                <a:lnTo>
                  <a:pt x="64" y="9047"/>
                </a:lnTo>
                <a:lnTo>
                  <a:pt x="0" y="9547"/>
                </a:lnTo>
                <a:lnTo>
                  <a:pt x="0" y="10621"/>
                </a:lnTo>
                <a:lnTo>
                  <a:pt x="64" y="11194"/>
                </a:lnTo>
                <a:lnTo>
                  <a:pt x="130" y="11729"/>
                </a:lnTo>
                <a:lnTo>
                  <a:pt x="260" y="12230"/>
                </a:lnTo>
                <a:lnTo>
                  <a:pt x="390" y="12766"/>
                </a:lnTo>
                <a:lnTo>
                  <a:pt x="553" y="13267"/>
                </a:lnTo>
                <a:lnTo>
                  <a:pt x="748" y="13768"/>
                </a:lnTo>
                <a:lnTo>
                  <a:pt x="975" y="14268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8"/>
                </a:lnTo>
                <a:lnTo>
                  <a:pt x="2081" y="16057"/>
                </a:lnTo>
                <a:lnTo>
                  <a:pt x="2797" y="16844"/>
                </a:lnTo>
                <a:lnTo>
                  <a:pt x="3187" y="17237"/>
                </a:lnTo>
                <a:lnTo>
                  <a:pt x="3578" y="17594"/>
                </a:lnTo>
                <a:lnTo>
                  <a:pt x="3318" y="18132"/>
                </a:lnTo>
                <a:lnTo>
                  <a:pt x="3025" y="18668"/>
                </a:lnTo>
                <a:lnTo>
                  <a:pt x="2699" y="19240"/>
                </a:lnTo>
                <a:lnTo>
                  <a:pt x="2277" y="19776"/>
                </a:lnTo>
                <a:lnTo>
                  <a:pt x="1822" y="20312"/>
                </a:lnTo>
                <a:lnTo>
                  <a:pt x="1561" y="20563"/>
                </a:lnTo>
                <a:lnTo>
                  <a:pt x="1269" y="20778"/>
                </a:lnTo>
                <a:lnTo>
                  <a:pt x="975" y="20992"/>
                </a:lnTo>
                <a:lnTo>
                  <a:pt x="683" y="21206"/>
                </a:lnTo>
                <a:lnTo>
                  <a:pt x="358" y="21349"/>
                </a:lnTo>
                <a:lnTo>
                  <a:pt x="0" y="21528"/>
                </a:lnTo>
                <a:lnTo>
                  <a:pt x="162" y="21528"/>
                </a:lnTo>
                <a:lnTo>
                  <a:pt x="650" y="21600"/>
                </a:lnTo>
                <a:lnTo>
                  <a:pt x="1822" y="21600"/>
                </a:lnTo>
                <a:lnTo>
                  <a:pt x="2277" y="21565"/>
                </a:lnTo>
                <a:lnTo>
                  <a:pt x="2797" y="21458"/>
                </a:lnTo>
                <a:lnTo>
                  <a:pt x="3318" y="21349"/>
                </a:lnTo>
                <a:lnTo>
                  <a:pt x="3871" y="21171"/>
                </a:lnTo>
                <a:lnTo>
                  <a:pt x="4424" y="20957"/>
                </a:lnTo>
                <a:lnTo>
                  <a:pt x="5009" y="20671"/>
                </a:lnTo>
                <a:lnTo>
                  <a:pt x="5562" y="20312"/>
                </a:lnTo>
                <a:lnTo>
                  <a:pt x="6115" y="19919"/>
                </a:lnTo>
                <a:lnTo>
                  <a:pt x="6636" y="19383"/>
                </a:lnTo>
                <a:lnTo>
                  <a:pt x="7123" y="19562"/>
                </a:lnTo>
                <a:lnTo>
                  <a:pt x="7612" y="19740"/>
                </a:lnTo>
                <a:lnTo>
                  <a:pt x="8132" y="19848"/>
                </a:lnTo>
                <a:lnTo>
                  <a:pt x="9174" y="20063"/>
                </a:lnTo>
                <a:lnTo>
                  <a:pt x="9693" y="20133"/>
                </a:lnTo>
                <a:lnTo>
                  <a:pt x="10246" y="20170"/>
                </a:lnTo>
                <a:lnTo>
                  <a:pt x="11354" y="20170"/>
                </a:lnTo>
                <a:lnTo>
                  <a:pt x="11907" y="20133"/>
                </a:lnTo>
                <a:lnTo>
                  <a:pt x="12460" y="20063"/>
                </a:lnTo>
                <a:lnTo>
                  <a:pt x="12979" y="19955"/>
                </a:lnTo>
                <a:lnTo>
                  <a:pt x="13500" y="19848"/>
                </a:lnTo>
                <a:lnTo>
                  <a:pt x="14021" y="19704"/>
                </a:lnTo>
                <a:lnTo>
                  <a:pt x="14509" y="19562"/>
                </a:lnTo>
                <a:lnTo>
                  <a:pt x="14996" y="19383"/>
                </a:lnTo>
                <a:lnTo>
                  <a:pt x="15485" y="19168"/>
                </a:lnTo>
                <a:lnTo>
                  <a:pt x="15941" y="18954"/>
                </a:lnTo>
                <a:lnTo>
                  <a:pt x="16396" y="18703"/>
                </a:lnTo>
                <a:lnTo>
                  <a:pt x="16851" y="18453"/>
                </a:lnTo>
                <a:lnTo>
                  <a:pt x="17274" y="18167"/>
                </a:lnTo>
                <a:lnTo>
                  <a:pt x="17664" y="17881"/>
                </a:lnTo>
                <a:lnTo>
                  <a:pt x="18055" y="17559"/>
                </a:lnTo>
                <a:lnTo>
                  <a:pt x="18445" y="17201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3" y="16129"/>
                </a:lnTo>
                <a:lnTo>
                  <a:pt x="19746" y="15735"/>
                </a:lnTo>
                <a:lnTo>
                  <a:pt x="20039" y="15305"/>
                </a:lnTo>
                <a:lnTo>
                  <a:pt x="20299" y="14876"/>
                </a:lnTo>
                <a:lnTo>
                  <a:pt x="20527" y="14447"/>
                </a:lnTo>
                <a:lnTo>
                  <a:pt x="20754" y="14019"/>
                </a:lnTo>
                <a:lnTo>
                  <a:pt x="20950" y="13553"/>
                </a:lnTo>
                <a:lnTo>
                  <a:pt x="21112" y="13088"/>
                </a:lnTo>
                <a:lnTo>
                  <a:pt x="21275" y="12588"/>
                </a:lnTo>
                <a:lnTo>
                  <a:pt x="21373" y="12123"/>
                </a:lnTo>
                <a:lnTo>
                  <a:pt x="21470" y="11622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7"/>
                </a:lnTo>
                <a:lnTo>
                  <a:pt x="21536" y="9047"/>
                </a:lnTo>
                <a:lnTo>
                  <a:pt x="21470" y="8546"/>
                </a:lnTo>
                <a:lnTo>
                  <a:pt x="21275" y="7545"/>
                </a:lnTo>
                <a:lnTo>
                  <a:pt x="21112" y="7081"/>
                </a:lnTo>
                <a:lnTo>
                  <a:pt x="20950" y="6615"/>
                </a:lnTo>
                <a:lnTo>
                  <a:pt x="20754" y="6151"/>
                </a:lnTo>
                <a:lnTo>
                  <a:pt x="20527" y="5686"/>
                </a:lnTo>
                <a:lnTo>
                  <a:pt x="20299" y="5257"/>
                </a:lnTo>
                <a:lnTo>
                  <a:pt x="20039" y="4827"/>
                </a:lnTo>
                <a:lnTo>
                  <a:pt x="19746" y="4435"/>
                </a:lnTo>
                <a:lnTo>
                  <a:pt x="19453" y="4041"/>
                </a:lnTo>
                <a:lnTo>
                  <a:pt x="19128" y="3647"/>
                </a:lnTo>
                <a:lnTo>
                  <a:pt x="18803" y="3289"/>
                </a:lnTo>
                <a:lnTo>
                  <a:pt x="18445" y="2932"/>
                </a:lnTo>
                <a:lnTo>
                  <a:pt x="18055" y="2609"/>
                </a:lnTo>
                <a:lnTo>
                  <a:pt x="17664" y="2288"/>
                </a:lnTo>
                <a:lnTo>
                  <a:pt x="17274" y="2001"/>
                </a:lnTo>
                <a:lnTo>
                  <a:pt x="16851" y="1717"/>
                </a:lnTo>
                <a:lnTo>
                  <a:pt x="16396" y="1430"/>
                </a:lnTo>
                <a:lnTo>
                  <a:pt x="15941" y="1216"/>
                </a:lnTo>
                <a:lnTo>
                  <a:pt x="15485" y="965"/>
                </a:lnTo>
                <a:lnTo>
                  <a:pt x="14996" y="786"/>
                </a:lnTo>
                <a:lnTo>
                  <a:pt x="14509" y="608"/>
                </a:lnTo>
                <a:lnTo>
                  <a:pt x="14021" y="429"/>
                </a:lnTo>
                <a:lnTo>
                  <a:pt x="13500" y="285"/>
                </a:lnTo>
                <a:lnTo>
                  <a:pt x="12979" y="178"/>
                </a:lnTo>
                <a:lnTo>
                  <a:pt x="12460" y="107"/>
                </a:lnTo>
                <a:lnTo>
                  <a:pt x="11907" y="35"/>
                </a:lnTo>
                <a:lnTo>
                  <a:pt x="11354" y="0"/>
                </a:lnTo>
                <a:lnTo>
                  <a:pt x="10801" y="0"/>
                </a:lnTo>
                <a:close/>
              </a:path>
            </a:pathLst>
          </a:custGeom>
          <a:ln w="12175" cap="rnd">
            <a:solidFill>
              <a:srgbClr val="B7B7B7"/>
            </a:solidFill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467544" y="339502"/>
            <a:ext cx="3080328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4. Evaluación de los criterios </a:t>
            </a:r>
            <a:r>
              <a:rPr lang="es-ES" dirty="0" smtClean="0">
                <a:solidFill>
                  <a:srgbClr val="7030A0"/>
                </a:solidFill>
              </a:rPr>
              <a:t>A</a:t>
            </a:r>
          </a:p>
          <a:p>
            <a:endParaRPr lang="es-ES" dirty="0"/>
          </a:p>
          <a:p>
            <a:endParaRPr lang="es-ES" dirty="0" smtClean="0"/>
          </a:p>
          <a:p>
            <a:endParaRPr dirty="0"/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28374"/>
              </p:ext>
            </p:extLst>
          </p:nvPr>
        </p:nvGraphicFramePr>
        <p:xfrm>
          <a:off x="677193" y="1059582"/>
          <a:ext cx="5248276" cy="37096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24138"/>
                <a:gridCol w="2624138"/>
              </a:tblGrid>
              <a:tr h="1987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CRITERIOS: </a:t>
                      </a:r>
                      <a:endParaRPr lang="es-ES" sz="1100" b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EVALUACIÓN</a:t>
                      </a:r>
                      <a:endParaRPr lang="es-ES" sz="1100" b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1987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A.1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: Amigable con el Usuario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Muy fácil de usar e intuitiva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3511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A.2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: Gran Librería de Plugins / Extensiones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Muy Alta 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1987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A.3: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Equipo de Seguridad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Más dispuesto a ser hackeado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5035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A.4: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Capacidad de Gestión de Contenidos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Limitada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3067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A.5: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El idioma de los paquetes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Por defecto en inglés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1987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A.6: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Licencia de los paquetes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GPL (General Public License)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3511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A.7: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Dificultad para el administrador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Baja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3511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A.8: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Calidad de la documentación 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Excelente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1987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A.9: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Cantidad de estilos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Alta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  <a:tr h="35115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A.10: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Resultados de búsqueda en Google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583.000.000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  <p:pic>
        <p:nvPicPr>
          <p:cNvPr id="2049" name="Picture 1" descr="C:\Users\Miroslava\Desktop\wordpr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43" y="98616"/>
            <a:ext cx="2787923" cy="7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56206" y="1332855"/>
            <a:ext cx="485616" cy="4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lnTo>
                  <a:pt x="10246" y="0"/>
                </a:lnTo>
                <a:lnTo>
                  <a:pt x="9693" y="35"/>
                </a:lnTo>
                <a:lnTo>
                  <a:pt x="9140" y="107"/>
                </a:lnTo>
                <a:lnTo>
                  <a:pt x="8621" y="178"/>
                </a:lnTo>
                <a:lnTo>
                  <a:pt x="8100" y="285"/>
                </a:lnTo>
                <a:lnTo>
                  <a:pt x="7579" y="429"/>
                </a:lnTo>
                <a:lnTo>
                  <a:pt x="7091" y="608"/>
                </a:lnTo>
                <a:lnTo>
                  <a:pt x="6604" y="786"/>
                </a:lnTo>
                <a:lnTo>
                  <a:pt x="6115" y="965"/>
                </a:lnTo>
                <a:lnTo>
                  <a:pt x="5659" y="1216"/>
                </a:lnTo>
                <a:lnTo>
                  <a:pt x="5204" y="1430"/>
                </a:lnTo>
                <a:lnTo>
                  <a:pt x="4750" y="1717"/>
                </a:lnTo>
                <a:lnTo>
                  <a:pt x="4326" y="2001"/>
                </a:lnTo>
                <a:lnTo>
                  <a:pt x="3936" y="2288"/>
                </a:lnTo>
                <a:lnTo>
                  <a:pt x="3545" y="2609"/>
                </a:lnTo>
                <a:lnTo>
                  <a:pt x="3155" y="2932"/>
                </a:lnTo>
                <a:lnTo>
                  <a:pt x="2797" y="3289"/>
                </a:lnTo>
                <a:lnTo>
                  <a:pt x="2472" y="3647"/>
                </a:lnTo>
                <a:lnTo>
                  <a:pt x="2147" y="4041"/>
                </a:lnTo>
                <a:lnTo>
                  <a:pt x="1854" y="4435"/>
                </a:lnTo>
                <a:lnTo>
                  <a:pt x="1561" y="4827"/>
                </a:lnTo>
                <a:lnTo>
                  <a:pt x="1301" y="5257"/>
                </a:lnTo>
                <a:lnTo>
                  <a:pt x="1073" y="5686"/>
                </a:lnTo>
                <a:lnTo>
                  <a:pt x="846" y="6151"/>
                </a:lnTo>
                <a:lnTo>
                  <a:pt x="650" y="6615"/>
                </a:lnTo>
                <a:lnTo>
                  <a:pt x="488" y="7081"/>
                </a:lnTo>
                <a:lnTo>
                  <a:pt x="325" y="7545"/>
                </a:lnTo>
                <a:lnTo>
                  <a:pt x="130" y="8546"/>
                </a:lnTo>
                <a:lnTo>
                  <a:pt x="64" y="9047"/>
                </a:lnTo>
                <a:lnTo>
                  <a:pt x="0" y="9547"/>
                </a:lnTo>
                <a:lnTo>
                  <a:pt x="0" y="10621"/>
                </a:lnTo>
                <a:lnTo>
                  <a:pt x="64" y="11194"/>
                </a:lnTo>
                <a:lnTo>
                  <a:pt x="130" y="11729"/>
                </a:lnTo>
                <a:lnTo>
                  <a:pt x="260" y="12230"/>
                </a:lnTo>
                <a:lnTo>
                  <a:pt x="390" y="12766"/>
                </a:lnTo>
                <a:lnTo>
                  <a:pt x="553" y="13267"/>
                </a:lnTo>
                <a:lnTo>
                  <a:pt x="748" y="13768"/>
                </a:lnTo>
                <a:lnTo>
                  <a:pt x="975" y="14268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8"/>
                </a:lnTo>
                <a:lnTo>
                  <a:pt x="2081" y="16057"/>
                </a:lnTo>
                <a:lnTo>
                  <a:pt x="2797" y="16844"/>
                </a:lnTo>
                <a:lnTo>
                  <a:pt x="3187" y="17237"/>
                </a:lnTo>
                <a:lnTo>
                  <a:pt x="3578" y="17594"/>
                </a:lnTo>
                <a:lnTo>
                  <a:pt x="3318" y="18132"/>
                </a:lnTo>
                <a:lnTo>
                  <a:pt x="3025" y="18668"/>
                </a:lnTo>
                <a:lnTo>
                  <a:pt x="2699" y="19240"/>
                </a:lnTo>
                <a:lnTo>
                  <a:pt x="2277" y="19776"/>
                </a:lnTo>
                <a:lnTo>
                  <a:pt x="1822" y="20312"/>
                </a:lnTo>
                <a:lnTo>
                  <a:pt x="1561" y="20563"/>
                </a:lnTo>
                <a:lnTo>
                  <a:pt x="1269" y="20778"/>
                </a:lnTo>
                <a:lnTo>
                  <a:pt x="975" y="20992"/>
                </a:lnTo>
                <a:lnTo>
                  <a:pt x="683" y="21206"/>
                </a:lnTo>
                <a:lnTo>
                  <a:pt x="358" y="21349"/>
                </a:lnTo>
                <a:lnTo>
                  <a:pt x="0" y="21528"/>
                </a:lnTo>
                <a:lnTo>
                  <a:pt x="162" y="21528"/>
                </a:lnTo>
                <a:lnTo>
                  <a:pt x="650" y="21600"/>
                </a:lnTo>
                <a:lnTo>
                  <a:pt x="1822" y="21600"/>
                </a:lnTo>
                <a:lnTo>
                  <a:pt x="2277" y="21565"/>
                </a:lnTo>
                <a:lnTo>
                  <a:pt x="2797" y="21458"/>
                </a:lnTo>
                <a:lnTo>
                  <a:pt x="3318" y="21349"/>
                </a:lnTo>
                <a:lnTo>
                  <a:pt x="3871" y="21171"/>
                </a:lnTo>
                <a:lnTo>
                  <a:pt x="4424" y="20957"/>
                </a:lnTo>
                <a:lnTo>
                  <a:pt x="5009" y="20671"/>
                </a:lnTo>
                <a:lnTo>
                  <a:pt x="5562" y="20312"/>
                </a:lnTo>
                <a:lnTo>
                  <a:pt x="6115" y="19919"/>
                </a:lnTo>
                <a:lnTo>
                  <a:pt x="6636" y="19383"/>
                </a:lnTo>
                <a:lnTo>
                  <a:pt x="7123" y="19562"/>
                </a:lnTo>
                <a:lnTo>
                  <a:pt x="7612" y="19740"/>
                </a:lnTo>
                <a:lnTo>
                  <a:pt x="8132" y="19848"/>
                </a:lnTo>
                <a:lnTo>
                  <a:pt x="9174" y="20063"/>
                </a:lnTo>
                <a:lnTo>
                  <a:pt x="9693" y="20133"/>
                </a:lnTo>
                <a:lnTo>
                  <a:pt x="10246" y="20170"/>
                </a:lnTo>
                <a:lnTo>
                  <a:pt x="11354" y="20170"/>
                </a:lnTo>
                <a:lnTo>
                  <a:pt x="11907" y="20133"/>
                </a:lnTo>
                <a:lnTo>
                  <a:pt x="12460" y="20063"/>
                </a:lnTo>
                <a:lnTo>
                  <a:pt x="12979" y="19955"/>
                </a:lnTo>
                <a:lnTo>
                  <a:pt x="13500" y="19848"/>
                </a:lnTo>
                <a:lnTo>
                  <a:pt x="14021" y="19704"/>
                </a:lnTo>
                <a:lnTo>
                  <a:pt x="14509" y="19562"/>
                </a:lnTo>
                <a:lnTo>
                  <a:pt x="14996" y="19383"/>
                </a:lnTo>
                <a:lnTo>
                  <a:pt x="15485" y="19168"/>
                </a:lnTo>
                <a:lnTo>
                  <a:pt x="15941" y="18954"/>
                </a:lnTo>
                <a:lnTo>
                  <a:pt x="16396" y="18703"/>
                </a:lnTo>
                <a:lnTo>
                  <a:pt x="16851" y="18453"/>
                </a:lnTo>
                <a:lnTo>
                  <a:pt x="17274" y="18167"/>
                </a:lnTo>
                <a:lnTo>
                  <a:pt x="17664" y="17881"/>
                </a:lnTo>
                <a:lnTo>
                  <a:pt x="18055" y="17559"/>
                </a:lnTo>
                <a:lnTo>
                  <a:pt x="18445" y="17201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3" y="16129"/>
                </a:lnTo>
                <a:lnTo>
                  <a:pt x="19746" y="15735"/>
                </a:lnTo>
                <a:lnTo>
                  <a:pt x="20039" y="15305"/>
                </a:lnTo>
                <a:lnTo>
                  <a:pt x="20299" y="14876"/>
                </a:lnTo>
                <a:lnTo>
                  <a:pt x="20527" y="14447"/>
                </a:lnTo>
                <a:lnTo>
                  <a:pt x="20754" y="14019"/>
                </a:lnTo>
                <a:lnTo>
                  <a:pt x="20950" y="13553"/>
                </a:lnTo>
                <a:lnTo>
                  <a:pt x="21112" y="13088"/>
                </a:lnTo>
                <a:lnTo>
                  <a:pt x="21275" y="12588"/>
                </a:lnTo>
                <a:lnTo>
                  <a:pt x="21373" y="12123"/>
                </a:lnTo>
                <a:lnTo>
                  <a:pt x="21470" y="11622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7"/>
                </a:lnTo>
                <a:lnTo>
                  <a:pt x="21536" y="9047"/>
                </a:lnTo>
                <a:lnTo>
                  <a:pt x="21470" y="8546"/>
                </a:lnTo>
                <a:lnTo>
                  <a:pt x="21275" y="7545"/>
                </a:lnTo>
                <a:lnTo>
                  <a:pt x="21112" y="7081"/>
                </a:lnTo>
                <a:lnTo>
                  <a:pt x="20950" y="6615"/>
                </a:lnTo>
                <a:lnTo>
                  <a:pt x="20754" y="6151"/>
                </a:lnTo>
                <a:lnTo>
                  <a:pt x="20527" y="5686"/>
                </a:lnTo>
                <a:lnTo>
                  <a:pt x="20299" y="5257"/>
                </a:lnTo>
                <a:lnTo>
                  <a:pt x="20039" y="4827"/>
                </a:lnTo>
                <a:lnTo>
                  <a:pt x="19746" y="4435"/>
                </a:lnTo>
                <a:lnTo>
                  <a:pt x="19453" y="4041"/>
                </a:lnTo>
                <a:lnTo>
                  <a:pt x="19128" y="3647"/>
                </a:lnTo>
                <a:lnTo>
                  <a:pt x="18803" y="3289"/>
                </a:lnTo>
                <a:lnTo>
                  <a:pt x="18445" y="2932"/>
                </a:lnTo>
                <a:lnTo>
                  <a:pt x="18055" y="2609"/>
                </a:lnTo>
                <a:lnTo>
                  <a:pt x="17664" y="2288"/>
                </a:lnTo>
                <a:lnTo>
                  <a:pt x="17274" y="2001"/>
                </a:lnTo>
                <a:lnTo>
                  <a:pt x="16851" y="1717"/>
                </a:lnTo>
                <a:lnTo>
                  <a:pt x="16396" y="1430"/>
                </a:lnTo>
                <a:lnTo>
                  <a:pt x="15941" y="1216"/>
                </a:lnTo>
                <a:lnTo>
                  <a:pt x="15485" y="965"/>
                </a:lnTo>
                <a:lnTo>
                  <a:pt x="14996" y="786"/>
                </a:lnTo>
                <a:lnTo>
                  <a:pt x="14509" y="608"/>
                </a:lnTo>
                <a:lnTo>
                  <a:pt x="14021" y="429"/>
                </a:lnTo>
                <a:lnTo>
                  <a:pt x="13500" y="285"/>
                </a:lnTo>
                <a:lnTo>
                  <a:pt x="12979" y="178"/>
                </a:lnTo>
                <a:lnTo>
                  <a:pt x="12460" y="107"/>
                </a:lnTo>
                <a:lnTo>
                  <a:pt x="11907" y="35"/>
                </a:lnTo>
                <a:lnTo>
                  <a:pt x="11354" y="0"/>
                </a:lnTo>
                <a:lnTo>
                  <a:pt x="10801" y="0"/>
                </a:lnTo>
                <a:close/>
              </a:path>
            </a:pathLst>
          </a:custGeom>
          <a:ln w="12175" cap="rnd">
            <a:solidFill>
              <a:srgbClr val="B7B7B7"/>
            </a:solidFill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72" name="Shape 172"/>
          <p:cNvSpPr/>
          <p:nvPr/>
        </p:nvSpPr>
        <p:spPr>
          <a:xfrm>
            <a:off x="467544" y="339502"/>
            <a:ext cx="3202157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4. Evaluación de los criterios </a:t>
            </a:r>
            <a:r>
              <a:rPr lang="es-ES" dirty="0" smtClean="0">
                <a:solidFill>
                  <a:srgbClr val="7030A0"/>
                </a:solidFill>
              </a:rPr>
              <a:t>A</a:t>
            </a:r>
          </a:p>
          <a:p>
            <a:endParaRPr lang="es-ES" dirty="0"/>
          </a:p>
          <a:p>
            <a:endParaRPr lang="es-ES" dirty="0" smtClean="0"/>
          </a:p>
          <a:p>
            <a:endParaRPr dirty="0"/>
          </a:p>
        </p:txBody>
      </p:sp>
      <p:pic>
        <p:nvPicPr>
          <p:cNvPr id="3074" name="Picture 2" descr="C:\Users\Miroslava\Desktop\jooml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29" y="195486"/>
            <a:ext cx="1700351" cy="7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3200"/>
              </p:ext>
            </p:extLst>
          </p:nvPr>
        </p:nvGraphicFramePr>
        <p:xfrm>
          <a:off x="755576" y="1059582"/>
          <a:ext cx="5227232" cy="39493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13616"/>
                <a:gridCol w="2613616"/>
              </a:tblGrid>
              <a:tr h="2636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CRITERIOS</a:t>
                      </a:r>
                      <a:endParaRPr lang="es-ES" sz="1100" b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EVALUACIÓN</a:t>
                      </a:r>
                      <a:endParaRPr lang="es-ES" sz="1100" b="1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4351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A.1: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Amigable con el Usuario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Fácil, pero se necesitan conocimiento previos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4260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A.2: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Gran Librería de Plugins / Extensiones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Muy Alta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2681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A.3: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Equipo de Seguridad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Moderadamente seguro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50153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A.4: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Capacidad de Gestión de Contenidos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Alta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3054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A.5: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El idioma de los paquetes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Por defecto en inglés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34974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A.6: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Licencia de los paquetes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GPL (General Public License)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34974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A.7: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 Dificultad para el administrador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Media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34974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A.8: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Calidad de la documentación 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Media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2681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A.9: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Cantidad de estilos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Media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  <a:tr h="4260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000" b="1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Criterio A.10: </a:t>
                      </a:r>
                      <a:r>
                        <a:rPr lang="es-ES_tradnl" sz="10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Resultados de búsqueda en Google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117.000.000</a:t>
                      </a:r>
                      <a:endParaRPr lang="es-E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50596" marR="50596" marT="50596" marB="5059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4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27584" y="699542"/>
            <a:ext cx="458875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4. Evaluación de los criterios por tecnología: B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75606"/>
            <a:ext cx="5499100" cy="2730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49" y="3729870"/>
            <a:ext cx="1216462" cy="10137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700" y="2678455"/>
            <a:ext cx="983123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27584" y="699542"/>
            <a:ext cx="459997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4. Evaluación de los criterios por tecnología: </a:t>
            </a:r>
            <a:r>
              <a:rPr lang="es-ES" dirty="0" smtClean="0">
                <a:solidFill>
                  <a:srgbClr val="7030A0"/>
                </a:solidFill>
              </a:rPr>
              <a:t>C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49" y="3729870"/>
            <a:ext cx="1216462" cy="101371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18" y="2793766"/>
            <a:ext cx="983123" cy="9361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168796"/>
            <a:ext cx="5434710" cy="26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407641" y="783942"/>
            <a:ext cx="36125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sz="2000" dirty="0">
                <a:solidFill>
                  <a:srgbClr val="7030A0"/>
                </a:solidFill>
              </a:rPr>
              <a:t>4. Evaluación de los criterios </a:t>
            </a:r>
            <a:r>
              <a:rPr lang="es-ES" sz="2000" dirty="0">
                <a:solidFill>
                  <a:srgbClr val="7030A0"/>
                </a:solidFill>
              </a:rPr>
              <a:t>D</a:t>
            </a:r>
            <a:endParaRPr sz="2000" dirty="0">
              <a:solidFill>
                <a:srgbClr val="7030A0"/>
              </a:solidFill>
            </a:endParaRPr>
          </a:p>
        </p:txBody>
      </p:sp>
      <p:pic>
        <p:nvPicPr>
          <p:cNvPr id="1026" name="Picture 2" descr="https://www.filepicker.io/api/file/nHSjPhtQ5ySHyEwvsM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34923"/>
            <a:ext cx="2847056" cy="6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13648"/>
              </p:ext>
            </p:extLst>
          </p:nvPr>
        </p:nvGraphicFramePr>
        <p:xfrm>
          <a:off x="519273" y="1491630"/>
          <a:ext cx="6657286" cy="23749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28643"/>
                <a:gridCol w="3328643"/>
              </a:tblGrid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CRITERIOS</a:t>
                      </a:r>
                      <a:endParaRPr lang="es-ES" sz="1200" b="1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EVALUACIÓN</a:t>
                      </a:r>
                      <a:endParaRPr lang="es-ES" sz="1200" b="1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D.1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Autor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Matt Mullenweg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D.2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Lenguaje programación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PHP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D.3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Precio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Gratis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D.4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Cuota de mercado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64,96%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D.5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Multilenguaje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Si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D.6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Web que lo utilizan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Forbes, CNN, Sony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D.7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Popularidad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&gt;140 millones de descargas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D.8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Fecha lanzamiento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9 de mayo de  2003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200" b="1" dirty="0" smtClean="0">
                          <a:effectLst/>
                          <a:latin typeface="Karla"/>
                        </a:rPr>
                        <a:t>D.9</a:t>
                      </a:r>
                      <a:r>
                        <a:rPr lang="es-ES" sz="1200" dirty="0">
                          <a:effectLst/>
                          <a:latin typeface="Karla"/>
                        </a:rPr>
                        <a:t>: Tiempo instalación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Karla"/>
                        </a:rPr>
                        <a:t>5 minutos</a:t>
                      </a:r>
                      <a:endParaRPr lang="es-ES" sz="12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2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611560" y="843558"/>
            <a:ext cx="36125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sz="2000" dirty="0">
                <a:solidFill>
                  <a:srgbClr val="7030A0"/>
                </a:solidFill>
              </a:rPr>
              <a:t>4. Evaluación de los criterios </a:t>
            </a:r>
            <a:r>
              <a:rPr lang="es-ES" sz="2000" dirty="0">
                <a:solidFill>
                  <a:srgbClr val="7030A0"/>
                </a:solidFill>
              </a:rPr>
              <a:t>D</a:t>
            </a:r>
            <a:endParaRPr sz="2000" dirty="0">
              <a:solidFill>
                <a:srgbClr val="7030A0"/>
              </a:solidFill>
            </a:endParaRPr>
          </a:p>
        </p:txBody>
      </p:sp>
      <p:pic>
        <p:nvPicPr>
          <p:cNvPr id="2050" name="Picture 2" descr="http://3.bp.blogspot.com/-_x5FU-pQxmg/VCsF0ZXVIMI/AAAAAAAABk0/srjSpzvF6VQ/s1600/jooml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5486"/>
            <a:ext cx="1392089" cy="9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31828"/>
              </p:ext>
            </p:extLst>
          </p:nvPr>
        </p:nvGraphicFramePr>
        <p:xfrm>
          <a:off x="395533" y="1491625"/>
          <a:ext cx="6984778" cy="26643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2389"/>
                <a:gridCol w="3492389"/>
              </a:tblGrid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CRITERIOS</a:t>
                      </a:r>
                      <a:endParaRPr lang="es-ES" sz="1100" b="1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EVALUACIÓN</a:t>
                      </a:r>
                      <a:endParaRPr lang="es-ES" sz="1100" b="1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D.1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Autor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Joomla Group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D.2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Lenguaje programación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PHP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D.3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Precio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Gratis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D.4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Cuota de mercado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10,91%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D.5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Multilenguaje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Si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D.6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Web que lo utilizan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Danone, Peugeot, Harvard university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D.7</a:t>
                      </a:r>
                      <a:r>
                        <a:rPr lang="es-ES" sz="1100" dirty="0" smtClean="0">
                          <a:effectLst/>
                          <a:latin typeface="Karla"/>
                        </a:rPr>
                        <a:t>: 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Popularidad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&gt;30 millones de descargas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D.8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Fecha lanzamiento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17 de agosto del 2005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effectLst/>
                          <a:latin typeface="Karla"/>
                        </a:rPr>
                        <a:t>Criterio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 </a:t>
                      </a:r>
                      <a:r>
                        <a:rPr lang="es-ES" sz="1100" b="1" dirty="0" smtClean="0">
                          <a:effectLst/>
                          <a:latin typeface="Karla"/>
                        </a:rPr>
                        <a:t>D.9</a:t>
                      </a:r>
                      <a:r>
                        <a:rPr lang="es-ES" sz="1100" dirty="0">
                          <a:effectLst/>
                          <a:latin typeface="Karla"/>
                        </a:rPr>
                        <a:t>: Tiempo instalación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Karla"/>
                        </a:rPr>
                        <a:t>10 minutos</a:t>
                      </a:r>
                      <a:endParaRPr lang="es-ES" sz="1100" dirty="0">
                        <a:effectLst/>
                        <a:latin typeface="Karla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6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8"/>
          <p:cNvGrpSpPr/>
          <p:nvPr/>
        </p:nvGrpSpPr>
        <p:grpSpPr>
          <a:xfrm>
            <a:off x="496178" y="571374"/>
            <a:ext cx="429607" cy="377756"/>
            <a:chOff x="0" y="0"/>
            <a:chExt cx="429605" cy="377755"/>
          </a:xfrm>
        </p:grpSpPr>
        <p:sp>
          <p:nvSpPr>
            <p:cNvPr id="183" name="Shape 183"/>
            <p:cNvSpPr/>
            <p:nvPr/>
          </p:nvSpPr>
          <p:spPr>
            <a:xfrm>
              <a:off x="0" y="0"/>
              <a:ext cx="429607" cy="3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6" y="0"/>
                  </a:moveTo>
                  <a:lnTo>
                    <a:pt x="994" y="0"/>
                  </a:lnTo>
                  <a:lnTo>
                    <a:pt x="808" y="36"/>
                  </a:lnTo>
                  <a:lnTo>
                    <a:pt x="622" y="106"/>
                  </a:lnTo>
                  <a:lnTo>
                    <a:pt x="434" y="212"/>
                  </a:lnTo>
                  <a:lnTo>
                    <a:pt x="280" y="354"/>
                  </a:lnTo>
                  <a:lnTo>
                    <a:pt x="155" y="494"/>
                  </a:lnTo>
                  <a:lnTo>
                    <a:pt x="94" y="706"/>
                  </a:lnTo>
                  <a:lnTo>
                    <a:pt x="32" y="919"/>
                  </a:lnTo>
                  <a:lnTo>
                    <a:pt x="0" y="1130"/>
                  </a:lnTo>
                  <a:lnTo>
                    <a:pt x="0" y="20470"/>
                  </a:lnTo>
                  <a:lnTo>
                    <a:pt x="32" y="20681"/>
                  </a:lnTo>
                  <a:lnTo>
                    <a:pt x="94" y="20893"/>
                  </a:lnTo>
                  <a:lnTo>
                    <a:pt x="155" y="21106"/>
                  </a:lnTo>
                  <a:lnTo>
                    <a:pt x="280" y="21246"/>
                  </a:lnTo>
                  <a:lnTo>
                    <a:pt x="434" y="21387"/>
                  </a:lnTo>
                  <a:lnTo>
                    <a:pt x="622" y="21493"/>
                  </a:lnTo>
                  <a:lnTo>
                    <a:pt x="808" y="21564"/>
                  </a:lnTo>
                  <a:lnTo>
                    <a:pt x="994" y="21600"/>
                  </a:lnTo>
                  <a:lnTo>
                    <a:pt x="20606" y="21600"/>
                  </a:lnTo>
                  <a:lnTo>
                    <a:pt x="20792" y="21564"/>
                  </a:lnTo>
                  <a:lnTo>
                    <a:pt x="20978" y="21493"/>
                  </a:lnTo>
                  <a:lnTo>
                    <a:pt x="21166" y="21387"/>
                  </a:lnTo>
                  <a:lnTo>
                    <a:pt x="21320" y="21246"/>
                  </a:lnTo>
                  <a:lnTo>
                    <a:pt x="21445" y="21106"/>
                  </a:lnTo>
                  <a:lnTo>
                    <a:pt x="21506" y="20893"/>
                  </a:lnTo>
                  <a:lnTo>
                    <a:pt x="21568" y="20681"/>
                  </a:lnTo>
                  <a:lnTo>
                    <a:pt x="21600" y="20470"/>
                  </a:lnTo>
                  <a:lnTo>
                    <a:pt x="21600" y="1130"/>
                  </a:lnTo>
                  <a:lnTo>
                    <a:pt x="21568" y="919"/>
                  </a:lnTo>
                  <a:lnTo>
                    <a:pt x="21506" y="706"/>
                  </a:lnTo>
                  <a:lnTo>
                    <a:pt x="21445" y="494"/>
                  </a:lnTo>
                  <a:lnTo>
                    <a:pt x="21320" y="354"/>
                  </a:lnTo>
                  <a:lnTo>
                    <a:pt x="21166" y="212"/>
                  </a:lnTo>
                  <a:lnTo>
                    <a:pt x="20978" y="106"/>
                  </a:lnTo>
                  <a:lnTo>
                    <a:pt x="20792" y="36"/>
                  </a:lnTo>
                  <a:lnTo>
                    <a:pt x="20606" y="0"/>
                  </a:lnTo>
                  <a:close/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24708" y="24683"/>
              <a:ext cx="380190" cy="328364"/>
            </a:xfrm>
            <a:prstGeom prst="rect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235786" y="216652"/>
              <a:ext cx="148762" cy="11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645" y="1159"/>
                  </a:lnTo>
                  <a:lnTo>
                    <a:pt x="6005" y="696"/>
                  </a:lnTo>
                  <a:lnTo>
                    <a:pt x="6454" y="234"/>
                  </a:lnTo>
                  <a:lnTo>
                    <a:pt x="6899" y="0"/>
                  </a:lnTo>
                  <a:lnTo>
                    <a:pt x="7886" y="0"/>
                  </a:lnTo>
                  <a:lnTo>
                    <a:pt x="8423" y="234"/>
                  </a:lnTo>
                  <a:lnTo>
                    <a:pt x="8872" y="696"/>
                  </a:lnTo>
                  <a:lnTo>
                    <a:pt x="9232" y="1159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45058" y="150002"/>
              <a:ext cx="235788" cy="181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9"/>
                  </a:moveTo>
                  <a:lnTo>
                    <a:pt x="6786" y="733"/>
                  </a:lnTo>
                  <a:lnTo>
                    <a:pt x="7011" y="440"/>
                  </a:lnTo>
                  <a:lnTo>
                    <a:pt x="7294" y="145"/>
                  </a:lnTo>
                  <a:lnTo>
                    <a:pt x="7578" y="0"/>
                  </a:lnTo>
                  <a:lnTo>
                    <a:pt x="8200" y="0"/>
                  </a:lnTo>
                  <a:lnTo>
                    <a:pt x="8539" y="145"/>
                  </a:lnTo>
                  <a:lnTo>
                    <a:pt x="8822" y="440"/>
                  </a:lnTo>
                  <a:lnTo>
                    <a:pt x="9047" y="733"/>
                  </a:lnTo>
                  <a:lnTo>
                    <a:pt x="21600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243186" y="76534"/>
              <a:ext cx="98761" cy="9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21600"/>
                  </a:moveTo>
                  <a:lnTo>
                    <a:pt x="9722" y="21600"/>
                  </a:lnTo>
                  <a:lnTo>
                    <a:pt x="8641" y="21467"/>
                  </a:lnTo>
                  <a:lnTo>
                    <a:pt x="7560" y="21195"/>
                  </a:lnTo>
                  <a:lnTo>
                    <a:pt x="6618" y="20791"/>
                  </a:lnTo>
                  <a:lnTo>
                    <a:pt x="5670" y="20386"/>
                  </a:lnTo>
                  <a:lnTo>
                    <a:pt x="4728" y="19843"/>
                  </a:lnTo>
                  <a:lnTo>
                    <a:pt x="3919" y="19172"/>
                  </a:lnTo>
                  <a:lnTo>
                    <a:pt x="3104" y="18496"/>
                  </a:lnTo>
                  <a:lnTo>
                    <a:pt x="2433" y="17687"/>
                  </a:lnTo>
                  <a:lnTo>
                    <a:pt x="1757" y="16878"/>
                  </a:lnTo>
                  <a:lnTo>
                    <a:pt x="1219" y="15930"/>
                  </a:lnTo>
                  <a:lnTo>
                    <a:pt x="809" y="14988"/>
                  </a:lnTo>
                  <a:lnTo>
                    <a:pt x="405" y="14040"/>
                  </a:lnTo>
                  <a:lnTo>
                    <a:pt x="139" y="12959"/>
                  </a:lnTo>
                  <a:lnTo>
                    <a:pt x="0" y="12017"/>
                  </a:lnTo>
                  <a:lnTo>
                    <a:pt x="0" y="9722"/>
                  </a:lnTo>
                  <a:lnTo>
                    <a:pt x="139" y="8641"/>
                  </a:lnTo>
                  <a:lnTo>
                    <a:pt x="405" y="7699"/>
                  </a:lnTo>
                  <a:lnTo>
                    <a:pt x="809" y="6618"/>
                  </a:lnTo>
                  <a:lnTo>
                    <a:pt x="1219" y="5670"/>
                  </a:lnTo>
                  <a:lnTo>
                    <a:pt x="1757" y="4861"/>
                  </a:lnTo>
                  <a:lnTo>
                    <a:pt x="2433" y="3919"/>
                  </a:lnTo>
                  <a:lnTo>
                    <a:pt x="3104" y="3242"/>
                  </a:lnTo>
                  <a:lnTo>
                    <a:pt x="3919" y="2566"/>
                  </a:lnTo>
                  <a:lnTo>
                    <a:pt x="4728" y="1890"/>
                  </a:lnTo>
                  <a:lnTo>
                    <a:pt x="5670" y="1352"/>
                  </a:lnTo>
                  <a:lnTo>
                    <a:pt x="6618" y="948"/>
                  </a:lnTo>
                  <a:lnTo>
                    <a:pt x="7560" y="543"/>
                  </a:lnTo>
                  <a:lnTo>
                    <a:pt x="8641" y="272"/>
                  </a:lnTo>
                  <a:lnTo>
                    <a:pt x="9722" y="139"/>
                  </a:lnTo>
                  <a:lnTo>
                    <a:pt x="10803" y="0"/>
                  </a:lnTo>
                  <a:lnTo>
                    <a:pt x="11884" y="139"/>
                  </a:lnTo>
                  <a:lnTo>
                    <a:pt x="12959" y="272"/>
                  </a:lnTo>
                  <a:lnTo>
                    <a:pt x="14040" y="543"/>
                  </a:lnTo>
                  <a:lnTo>
                    <a:pt x="14988" y="948"/>
                  </a:lnTo>
                  <a:lnTo>
                    <a:pt x="15930" y="1352"/>
                  </a:lnTo>
                  <a:lnTo>
                    <a:pt x="16739" y="1890"/>
                  </a:lnTo>
                  <a:lnTo>
                    <a:pt x="17687" y="2566"/>
                  </a:lnTo>
                  <a:lnTo>
                    <a:pt x="18363" y="3242"/>
                  </a:lnTo>
                  <a:lnTo>
                    <a:pt x="19172" y="3919"/>
                  </a:lnTo>
                  <a:lnTo>
                    <a:pt x="19710" y="4861"/>
                  </a:lnTo>
                  <a:lnTo>
                    <a:pt x="20253" y="5670"/>
                  </a:lnTo>
                  <a:lnTo>
                    <a:pt x="20658" y="6618"/>
                  </a:lnTo>
                  <a:lnTo>
                    <a:pt x="21062" y="7699"/>
                  </a:lnTo>
                  <a:lnTo>
                    <a:pt x="21328" y="8641"/>
                  </a:lnTo>
                  <a:lnTo>
                    <a:pt x="21467" y="9722"/>
                  </a:lnTo>
                  <a:lnTo>
                    <a:pt x="21600" y="10803"/>
                  </a:lnTo>
                  <a:lnTo>
                    <a:pt x="21467" y="12017"/>
                  </a:lnTo>
                  <a:lnTo>
                    <a:pt x="21328" y="12959"/>
                  </a:lnTo>
                  <a:lnTo>
                    <a:pt x="21062" y="14040"/>
                  </a:lnTo>
                  <a:lnTo>
                    <a:pt x="20658" y="14988"/>
                  </a:lnTo>
                  <a:lnTo>
                    <a:pt x="20253" y="15930"/>
                  </a:lnTo>
                  <a:lnTo>
                    <a:pt x="19710" y="16878"/>
                  </a:lnTo>
                  <a:lnTo>
                    <a:pt x="19172" y="17687"/>
                  </a:lnTo>
                  <a:lnTo>
                    <a:pt x="17687" y="19172"/>
                  </a:lnTo>
                  <a:lnTo>
                    <a:pt x="16739" y="19843"/>
                  </a:lnTo>
                  <a:lnTo>
                    <a:pt x="15930" y="20386"/>
                  </a:lnTo>
                  <a:lnTo>
                    <a:pt x="14988" y="20791"/>
                  </a:lnTo>
                  <a:lnTo>
                    <a:pt x="14040" y="21195"/>
                  </a:lnTo>
                  <a:lnTo>
                    <a:pt x="12959" y="21467"/>
                  </a:lnTo>
                  <a:lnTo>
                    <a:pt x="11884" y="21600"/>
                  </a:lnTo>
                  <a:lnTo>
                    <a:pt x="10803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89" name="Shape 189"/>
          <p:cNvSpPr/>
          <p:nvPr/>
        </p:nvSpPr>
        <p:spPr>
          <a:xfrm>
            <a:off x="390579" y="1281129"/>
            <a:ext cx="3458637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tecnologías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23528" y="25553"/>
            <a:ext cx="377622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</a:t>
            </a:r>
            <a:r>
              <a:rPr dirty="0" smtClean="0">
                <a:solidFill>
                  <a:srgbClr val="7030A0"/>
                </a:solidFill>
              </a:rPr>
              <a:t>tecnologías</a:t>
            </a:r>
            <a:r>
              <a:rPr lang="es-ES_tradnl" dirty="0" smtClean="0">
                <a:solidFill>
                  <a:srgbClr val="7030A0"/>
                </a:solidFill>
              </a:rPr>
              <a:t> (1)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2" name="Imagen 1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2"/>
            <a:ext cx="7668344" cy="46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969736" y="543757"/>
            <a:ext cx="4672764" cy="531043"/>
          </a:xfrm>
          <a:prstGeom prst="rect">
            <a:avLst/>
          </a:prstGeom>
        </p:spPr>
        <p:txBody>
          <a:bodyPr/>
          <a:lstStyle>
            <a:lvl1pPr defTabSz="667512">
              <a:defRPr sz="2263">
                <a:solidFill>
                  <a:srgbClr val="FF2600"/>
                </a:solidFill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ÍNDICE: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half" idx="1"/>
          </p:nvPr>
        </p:nvSpPr>
        <p:spPr>
          <a:xfrm>
            <a:off x="976000" y="1258925"/>
            <a:ext cx="5286207" cy="3329512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1. Planificación</a:t>
            </a:r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endParaRPr dirty="0"/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2. Descripción de las tecnologías</a:t>
            </a:r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endParaRPr dirty="0"/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3. Criterios de comparación</a:t>
            </a:r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endParaRPr dirty="0"/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4. Evaluación de los criterios por tecnología</a:t>
            </a:r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endParaRPr dirty="0"/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5. Comparación de las tecnologías</a:t>
            </a:r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endParaRPr dirty="0"/>
          </a:p>
          <a:p>
            <a:pPr>
              <a:buSzTx/>
              <a:buNone/>
              <a:defRPr sz="1700">
                <a:solidFill>
                  <a:srgbClr val="000000"/>
                </a:solidFill>
              </a:defRPr>
            </a:pPr>
            <a:r>
              <a:rPr dirty="0"/>
              <a:t>6. Recomendaciones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23528" y="25553"/>
            <a:ext cx="388843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</a:t>
            </a:r>
            <a:r>
              <a:rPr dirty="0" smtClean="0">
                <a:solidFill>
                  <a:srgbClr val="7030A0"/>
                </a:solidFill>
              </a:rPr>
              <a:t>tecnologías</a:t>
            </a:r>
            <a:r>
              <a:rPr lang="es-ES_tradnl" dirty="0" smtClean="0">
                <a:solidFill>
                  <a:srgbClr val="7030A0"/>
                </a:solidFill>
              </a:rPr>
              <a:t> (2)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Imagen 2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0356"/>
            <a:ext cx="7848872" cy="47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23528" y="25553"/>
            <a:ext cx="377622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</a:t>
            </a:r>
            <a:r>
              <a:rPr dirty="0" smtClean="0">
                <a:solidFill>
                  <a:srgbClr val="7030A0"/>
                </a:solidFill>
              </a:rPr>
              <a:t>tecnologías</a:t>
            </a:r>
            <a:r>
              <a:rPr lang="es-ES_tradnl" dirty="0" smtClean="0">
                <a:solidFill>
                  <a:srgbClr val="7030A0"/>
                </a:solidFill>
              </a:rPr>
              <a:t> (3)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Imagen 2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2"/>
            <a:ext cx="7776864" cy="46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44263" y="202524"/>
            <a:ext cx="377622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</a:t>
            </a:r>
            <a:r>
              <a:rPr dirty="0" smtClean="0">
                <a:solidFill>
                  <a:srgbClr val="7030A0"/>
                </a:solidFill>
              </a:rPr>
              <a:t>tecnologías</a:t>
            </a:r>
            <a:r>
              <a:rPr lang="es-ES_tradnl" dirty="0" smtClean="0">
                <a:solidFill>
                  <a:srgbClr val="7030A0"/>
                </a:solidFill>
              </a:rPr>
              <a:t> (4)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3" name="Imagen 2" descr="Captura de pantalla 2016-04-11 a las 22.20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463"/>
            <a:ext cx="8964488" cy="17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323528" y="202524"/>
            <a:ext cx="377622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5. Comparación de las </a:t>
            </a:r>
            <a:r>
              <a:rPr dirty="0" smtClean="0">
                <a:solidFill>
                  <a:srgbClr val="7030A0"/>
                </a:solidFill>
              </a:rPr>
              <a:t>tecnologías</a:t>
            </a:r>
            <a:r>
              <a:rPr lang="es-ES_tradnl" dirty="0" smtClean="0">
                <a:solidFill>
                  <a:srgbClr val="7030A0"/>
                </a:solidFill>
              </a:rPr>
              <a:t> (5)</a:t>
            </a:r>
            <a:endParaRPr dirty="0">
              <a:solidFill>
                <a:srgbClr val="7030A0"/>
              </a:solidFill>
            </a:endParaRPr>
          </a:p>
        </p:txBody>
      </p:sp>
      <p:pic>
        <p:nvPicPr>
          <p:cNvPr id="4" name="Imagen 3" descr="Macintosh HD:Users:Laura:Desktop:WordPress-vs-Jooml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6132"/>
            <a:ext cx="1584176" cy="47319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 de texto 9"/>
          <p:cNvSpPr txBox="1"/>
          <p:nvPr/>
        </p:nvSpPr>
        <p:spPr>
          <a:xfrm>
            <a:off x="1691680" y="2499742"/>
            <a:ext cx="3024336" cy="18002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Arial"/>
                <a:ea typeface="Calibri"/>
              </a:rPr>
              <a:t>Infografía Wordpress vs Joomla.</a:t>
            </a:r>
            <a:endParaRPr lang="es-ES_tradnl" dirty="0">
              <a:solidFill>
                <a:srgbClr val="000000"/>
              </a:solidFill>
              <a:latin typeface="Arial"/>
              <a:ea typeface="Calibri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Arial"/>
                <a:ea typeface="Calibri"/>
              </a:rPr>
              <a:t>Fuente: </a:t>
            </a:r>
            <a:r>
              <a:rPr lang="es-ES" u="sng" dirty="0">
                <a:solidFill>
                  <a:srgbClr val="0563C1"/>
                </a:solidFill>
                <a:latin typeface="Arial"/>
                <a:ea typeface="Calibri"/>
                <a:hlinkClick r:id="rId3"/>
              </a:rPr>
              <a:t>http://redgiantdesign.co.za/images/easyblog_images/42/WordPress-vs-Joomla.png</a:t>
            </a:r>
            <a:endParaRPr lang="es-ES_tradnl" dirty="0">
              <a:solidFill>
                <a:srgbClr val="000000"/>
              </a:solidFill>
              <a:latin typeface="Arial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9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275539" y="4378804"/>
            <a:ext cx="2145778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6. Recomendaciones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720815" y="555526"/>
            <a:ext cx="162319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b="1" dirty="0">
                <a:solidFill>
                  <a:srgbClr val="7030A0"/>
                </a:solidFill>
              </a:rPr>
              <a:t>6.1</a:t>
            </a:r>
            <a:r>
              <a:rPr b="1" dirty="0"/>
              <a:t> </a:t>
            </a:r>
            <a:r>
              <a:rPr b="1" dirty="0">
                <a:solidFill>
                  <a:srgbClr val="7030A0"/>
                </a:solidFill>
              </a:rPr>
              <a:t>Situaci</a:t>
            </a:r>
            <a:r>
              <a:rPr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ón</a:t>
            </a:r>
            <a:r>
              <a:rPr b="1" dirty="0"/>
              <a:t> </a:t>
            </a:r>
            <a:r>
              <a:rPr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pic>
        <p:nvPicPr>
          <p:cNvPr id="2" name="Imagen 1" descr="Captura de pantalla 2016-04-11 a las 22.2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47814"/>
            <a:ext cx="6858000" cy="14732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411760" y="1275606"/>
            <a:ext cx="439248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s-ES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Empresa venta merchandising</a:t>
            </a:r>
          </a:p>
          <a:p>
            <a:pPr marL="285750" indent="-285750">
              <a:buFont typeface="Wingdings" charset="2"/>
              <a:buChar char="Ø"/>
            </a:pPr>
            <a:r>
              <a:rPr lang="es-ES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Requiere web promocional y tienda online</a:t>
            </a:r>
          </a:p>
          <a:p>
            <a:pPr marL="285750" indent="-285750">
              <a:buFont typeface="Wingdings" charset="2"/>
              <a:buChar char="Ø"/>
            </a:pPr>
            <a:r>
              <a:rPr lang="es-ES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Recomendación Joomla, por seguridad y volumen de datos a tratar. </a:t>
            </a:r>
            <a:endParaRPr lang="es-E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5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886823" y="436902"/>
            <a:ext cx="6061441" cy="65515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1700" dirty="0">
                <a:solidFill>
                  <a:srgbClr val="7030A0"/>
                </a:solidFill>
                <a:latin typeface="Karla"/>
              </a:rPr>
              <a:t>6.2 Situación 2: Creación de un blog por un estudiante de cine</a:t>
            </a:r>
            <a:endParaRPr sz="1700" dirty="0">
              <a:solidFill>
                <a:srgbClr val="7030A0"/>
              </a:solidFill>
              <a:latin typeface="Karla"/>
            </a:endParaRP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xfrm>
            <a:off x="738525" y="1160031"/>
            <a:ext cx="2038801" cy="13050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/>
          <a:p>
            <a:pPr>
              <a:buSzTx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B.1 Plantillas que faciliten la optimización</a:t>
            </a:r>
          </a:p>
        </p:txBody>
      </p:sp>
      <p:sp>
        <p:nvSpPr>
          <p:cNvPr id="255" name="Shape 255"/>
          <p:cNvSpPr/>
          <p:nvPr/>
        </p:nvSpPr>
        <p:spPr>
          <a:xfrm>
            <a:off x="2881876" y="1055181"/>
            <a:ext cx="2038800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/>
          <a:p>
            <a:pPr>
              <a:buClr>
                <a:srgbClr val="999999"/>
              </a:buClr>
              <a:buFont typeface="Helvetica"/>
              <a:buNone/>
              <a:defRPr sz="1000" b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b="1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WordPress</a:t>
            </a:r>
            <a:endParaRPr sz="12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buClr>
                <a:srgbClr val="999999"/>
              </a:buClr>
              <a:buFont typeface="Helvetica"/>
              <a:buNone/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Plantillas optimizadas y con una curva de aprendizaje alta, con la ventaja de ser muy intuitivas.</a:t>
            </a:r>
          </a:p>
        </p:txBody>
      </p:sp>
      <p:sp>
        <p:nvSpPr>
          <p:cNvPr id="256" name="Shape 256"/>
          <p:cNvSpPr/>
          <p:nvPr/>
        </p:nvSpPr>
        <p:spPr>
          <a:xfrm>
            <a:off x="5025226" y="1160031"/>
            <a:ext cx="2038801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/>
          <a:p>
            <a:pPr>
              <a:buClr>
                <a:srgbClr val="999999"/>
              </a:buClr>
              <a:buFont typeface="Helvetica"/>
              <a:buNone/>
              <a:defRPr sz="1000" b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b="1" dirty="0">
                <a:solidFill>
                  <a:schemeClr val="tx1"/>
                </a:solidFill>
                <a:latin typeface="Karla" charset="0"/>
                <a:ea typeface="Karla"/>
                <a:cs typeface="Karla"/>
                <a:sym typeface="Karla"/>
              </a:rPr>
              <a:t>Joomla</a:t>
            </a:r>
            <a:endParaRPr sz="12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buClr>
                <a:srgbClr val="999999"/>
              </a:buClr>
              <a:buFont typeface="Helvetica"/>
              <a:buNone/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Plantillas optimizadas y muy personalizables, con opciones centradas en aspectos responsive para tablets y en el rendimiento de éstas.</a:t>
            </a:r>
            <a:endParaRPr sz="1200" dirty="0">
              <a:solidFill>
                <a:schemeClr val="tx1"/>
              </a:solidFill>
              <a:latin typeface="Arial" charset="0"/>
              <a:ea typeface="Karla"/>
              <a:cs typeface="Karla"/>
              <a:sym typeface="Karla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38525" y="2360181"/>
            <a:ext cx="2038801" cy="94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/>
          <a:p>
            <a:pPr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B.9: Compatibilidad con versiones anteriores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13"/>
          </p:nvPr>
        </p:nvSpPr>
        <p:spPr>
          <a:xfrm>
            <a:off x="2881876" y="3601122"/>
            <a:ext cx="2038800" cy="1305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/>
          <a:p>
            <a:pPr>
              <a:spcBef>
                <a:spcPts val="0"/>
              </a:spcBef>
              <a:buSzTx/>
              <a:buNone/>
              <a:defRPr sz="1000" b="1"/>
            </a:pPr>
            <a:r>
              <a:rPr lang="es-ES" sz="1200" dirty="0">
                <a:solidFill>
                  <a:schemeClr val="tx1"/>
                </a:solidFill>
                <a:latin typeface="Karla" charset="0"/>
              </a:rPr>
              <a:t>WordPress</a:t>
            </a:r>
            <a:endParaRPr sz="1200" dirty="0">
              <a:solidFill>
                <a:schemeClr val="tx1"/>
              </a:solidFill>
              <a:latin typeface="Karla" charset="0"/>
            </a:endParaRPr>
          </a:p>
          <a:p>
            <a:pPr>
              <a:spcBef>
                <a:spcPts val="0"/>
              </a:spcBef>
              <a:buSzTx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Multitud de plugins centrados en éste apartado, con una instalación muy visual y sencilla centrada en el “Content Sharing” en las redes.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4"/>
          </p:nvPr>
        </p:nvSpPr>
        <p:spPr>
          <a:xfrm>
            <a:off x="5040992" y="2606921"/>
            <a:ext cx="2038801" cy="1305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/>
          <a:p>
            <a:pPr>
              <a:spcBef>
                <a:spcPts val="0"/>
              </a:spcBef>
              <a:buSzTx/>
              <a:buNone/>
              <a:defRPr sz="1000" b="1"/>
            </a:pPr>
            <a:r>
              <a:rPr lang="es-ES" sz="1200" dirty="0">
                <a:solidFill>
                  <a:schemeClr val="tx1"/>
                </a:solidFill>
                <a:latin typeface="Karla" charset="0"/>
              </a:rPr>
              <a:t>Joomla</a:t>
            </a:r>
            <a:endParaRPr sz="1200" dirty="0">
              <a:solidFill>
                <a:schemeClr val="tx1"/>
              </a:solidFill>
              <a:latin typeface="Karla" charset="0"/>
            </a:endParaRPr>
          </a:p>
          <a:p>
            <a:pPr>
              <a:spcBef>
                <a:spcPts val="0"/>
              </a:spcBef>
              <a:buSzTx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Migración personalizada en los plugin instalados y de terceros, documentación asociada a estas acciones.</a:t>
            </a:r>
            <a:endParaRPr sz="1200" dirty="0">
              <a:solidFill>
                <a:schemeClr val="tx1"/>
              </a:solidFill>
            </a:endParaRPr>
          </a:p>
        </p:txBody>
      </p:sp>
      <p:grpSp>
        <p:nvGrpSpPr>
          <p:cNvPr id="266" name="Group 266"/>
          <p:cNvGrpSpPr/>
          <p:nvPr/>
        </p:nvGrpSpPr>
        <p:grpSpPr>
          <a:xfrm>
            <a:off x="818918" y="197219"/>
            <a:ext cx="432333" cy="432288"/>
            <a:chOff x="24" y="24"/>
            <a:chExt cx="432331" cy="432287"/>
          </a:xfrm>
        </p:grpSpPr>
        <p:sp>
          <p:nvSpPr>
            <p:cNvPr id="260" name="Shape 260"/>
            <p:cNvSpPr/>
            <p:nvPr/>
          </p:nvSpPr>
          <p:spPr>
            <a:xfrm>
              <a:off x="283204" y="24"/>
              <a:ext cx="149153" cy="14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0" y="12942"/>
                  </a:moveTo>
                  <a:lnTo>
                    <a:pt x="8660" y="610"/>
                  </a:lnTo>
                  <a:lnTo>
                    <a:pt x="8308" y="348"/>
                  </a:lnTo>
                  <a:lnTo>
                    <a:pt x="7960" y="172"/>
                  </a:lnTo>
                  <a:lnTo>
                    <a:pt x="7522" y="86"/>
                  </a:lnTo>
                  <a:lnTo>
                    <a:pt x="7170" y="0"/>
                  </a:lnTo>
                  <a:lnTo>
                    <a:pt x="6736" y="86"/>
                  </a:lnTo>
                  <a:lnTo>
                    <a:pt x="6384" y="172"/>
                  </a:lnTo>
                  <a:lnTo>
                    <a:pt x="6036" y="348"/>
                  </a:lnTo>
                  <a:lnTo>
                    <a:pt x="5684" y="610"/>
                  </a:lnTo>
                  <a:lnTo>
                    <a:pt x="0" y="6381"/>
                  </a:lnTo>
                  <a:lnTo>
                    <a:pt x="15216" y="21600"/>
                  </a:lnTo>
                  <a:lnTo>
                    <a:pt x="20990" y="15915"/>
                  </a:lnTo>
                  <a:lnTo>
                    <a:pt x="21252" y="15567"/>
                  </a:lnTo>
                  <a:lnTo>
                    <a:pt x="21424" y="15215"/>
                  </a:lnTo>
                  <a:lnTo>
                    <a:pt x="21514" y="14867"/>
                  </a:lnTo>
                  <a:lnTo>
                    <a:pt x="21600" y="14429"/>
                  </a:lnTo>
                  <a:lnTo>
                    <a:pt x="21514" y="14080"/>
                  </a:lnTo>
                  <a:lnTo>
                    <a:pt x="21424" y="13642"/>
                  </a:lnTo>
                  <a:lnTo>
                    <a:pt x="21252" y="13294"/>
                  </a:lnTo>
                  <a:lnTo>
                    <a:pt x="20990" y="12942"/>
                  </a:lnTo>
                  <a:close/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 flipH="1">
              <a:off x="95426" y="122586"/>
              <a:ext cx="259653" cy="259601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24" y="47100"/>
              <a:ext cx="385227" cy="385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75" y="0"/>
                  </a:moveTo>
                  <a:lnTo>
                    <a:pt x="1050" y="14659"/>
                  </a:lnTo>
                  <a:lnTo>
                    <a:pt x="948" y="14761"/>
                  </a:lnTo>
                  <a:lnTo>
                    <a:pt x="880" y="14862"/>
                  </a:lnTo>
                  <a:lnTo>
                    <a:pt x="847" y="14964"/>
                  </a:lnTo>
                  <a:lnTo>
                    <a:pt x="812" y="15100"/>
                  </a:lnTo>
                  <a:lnTo>
                    <a:pt x="0" y="20685"/>
                  </a:lnTo>
                  <a:lnTo>
                    <a:pt x="0" y="20855"/>
                  </a:lnTo>
                  <a:lnTo>
                    <a:pt x="33" y="21058"/>
                  </a:lnTo>
                  <a:lnTo>
                    <a:pt x="135" y="21227"/>
                  </a:lnTo>
                  <a:lnTo>
                    <a:pt x="236" y="21362"/>
                  </a:lnTo>
                  <a:lnTo>
                    <a:pt x="373" y="21464"/>
                  </a:lnTo>
                  <a:lnTo>
                    <a:pt x="507" y="21532"/>
                  </a:lnTo>
                  <a:lnTo>
                    <a:pt x="644" y="21565"/>
                  </a:lnTo>
                  <a:lnTo>
                    <a:pt x="812" y="21600"/>
                  </a:lnTo>
                  <a:lnTo>
                    <a:pt x="915" y="21600"/>
                  </a:lnTo>
                  <a:lnTo>
                    <a:pt x="6500" y="20787"/>
                  </a:lnTo>
                  <a:lnTo>
                    <a:pt x="6738" y="20719"/>
                  </a:lnTo>
                  <a:lnTo>
                    <a:pt x="6839" y="20652"/>
                  </a:lnTo>
                  <a:lnTo>
                    <a:pt x="6941" y="20551"/>
                  </a:lnTo>
                  <a:lnTo>
                    <a:pt x="21600" y="5924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 flipV="1">
              <a:off x="50130" y="77295"/>
              <a:ext cx="259653" cy="259626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 flipH="1" flipV="1">
              <a:off x="10883" y="377352"/>
              <a:ext cx="44082" cy="44078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20552" y="310940"/>
              <a:ext cx="100833" cy="100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0"/>
                  </a:moveTo>
                  <a:lnTo>
                    <a:pt x="127" y="0"/>
                  </a:lnTo>
                  <a:lnTo>
                    <a:pt x="21600" y="21467"/>
                  </a:lnTo>
                  <a:lnTo>
                    <a:pt x="21345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6" name="Shape 257"/>
          <p:cNvSpPr/>
          <p:nvPr/>
        </p:nvSpPr>
        <p:spPr>
          <a:xfrm>
            <a:off x="738525" y="3668775"/>
            <a:ext cx="2038801" cy="94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/>
          <a:p>
            <a:pPr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C.8: Integración de redes sociales</a:t>
            </a:r>
          </a:p>
        </p:txBody>
      </p:sp>
      <p:sp>
        <p:nvSpPr>
          <p:cNvPr id="18" name="Shape 258"/>
          <p:cNvSpPr txBox="1">
            <a:spLocks/>
          </p:cNvSpPr>
          <p:nvPr/>
        </p:nvSpPr>
        <p:spPr>
          <a:xfrm>
            <a:off x="2891703" y="2231867"/>
            <a:ext cx="2038800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▸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hangingPunct="1">
              <a:spcBef>
                <a:spcPts val="0"/>
              </a:spcBef>
              <a:buSzTx/>
              <a:buFont typeface="Helvetica"/>
              <a:buNone/>
              <a:defRPr sz="1000" b="1"/>
            </a:pPr>
            <a:r>
              <a:rPr lang="es-ES" sz="1200" b="1" dirty="0" smtClean="0">
                <a:solidFill>
                  <a:schemeClr val="tx1"/>
                </a:solidFill>
                <a:latin typeface="Karla" charset="0"/>
              </a:rPr>
              <a:t>WordPress</a:t>
            </a:r>
            <a:endParaRPr lang="es-ES" sz="1200" b="1" dirty="0" smtClean="0">
              <a:solidFill>
                <a:schemeClr val="tx1"/>
              </a:solidFill>
            </a:endParaRPr>
          </a:p>
          <a:p>
            <a:pPr hangingPunct="1">
              <a:spcBef>
                <a:spcPts val="0"/>
              </a:spcBef>
              <a:buSzTx/>
              <a:buFont typeface="Helvetica"/>
              <a:buNone/>
              <a:defRPr sz="1000"/>
            </a:pPr>
            <a:r>
              <a:rPr lang="es-ES" sz="1200" dirty="0" smtClean="0">
                <a:solidFill>
                  <a:schemeClr val="tx1"/>
                </a:solidFill>
                <a:latin typeface="Arial" charset="0"/>
              </a:rPr>
              <a:t>Migraciones </a:t>
            </a:r>
            <a:r>
              <a:rPr lang="es-ES" sz="1200" dirty="0">
                <a:solidFill>
                  <a:schemeClr val="tx1"/>
                </a:solidFill>
                <a:latin typeface="Arial" charset="0"/>
              </a:rPr>
              <a:t>en las actualizaciones del CMS con un sólo click, con la posibilidad del trabajo de éstas en segundo plano.</a:t>
            </a:r>
          </a:p>
        </p:txBody>
      </p:sp>
      <p:sp>
        <p:nvSpPr>
          <p:cNvPr id="19" name="Shape 258"/>
          <p:cNvSpPr txBox="1">
            <a:spLocks/>
          </p:cNvSpPr>
          <p:nvPr/>
        </p:nvSpPr>
        <p:spPr>
          <a:xfrm>
            <a:off x="5025226" y="3668775"/>
            <a:ext cx="2038800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▸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hangingPunct="1">
              <a:spcBef>
                <a:spcPts val="0"/>
              </a:spcBef>
              <a:buSzTx/>
              <a:buFont typeface="Helvetica"/>
              <a:buNone/>
              <a:defRPr sz="1000" b="1"/>
            </a:pPr>
            <a:r>
              <a:rPr lang="es-ES" sz="1200" b="1" dirty="0">
                <a:solidFill>
                  <a:schemeClr val="tx1"/>
                </a:solidFill>
                <a:latin typeface="Karla" charset="0"/>
              </a:rPr>
              <a:t>Joomla</a:t>
            </a:r>
          </a:p>
          <a:p>
            <a:pPr hangingPunct="1">
              <a:spcBef>
                <a:spcPts val="0"/>
              </a:spcBef>
              <a:buSzTx/>
              <a:buFont typeface="Helvetica"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Plugins con un funcionamiento para usuarios más avanzados, por lo referente a la personalización de cada plugin por funciones.</a:t>
            </a:r>
          </a:p>
        </p:txBody>
      </p:sp>
    </p:spTree>
    <p:extLst>
      <p:ext uri="{BB962C8B-B14F-4D97-AF65-F5344CB8AC3E}">
        <p14:creationId xmlns:p14="http://schemas.microsoft.com/office/powerpoint/2010/main" val="47937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731925" y="449582"/>
            <a:ext cx="6000315" cy="69899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1700" dirty="0">
                <a:solidFill>
                  <a:srgbClr val="7030A0"/>
                </a:solidFill>
                <a:latin typeface="Karla"/>
              </a:rPr>
              <a:t>6.3 Situación 3: Creación de plataforma e-learning</a:t>
            </a:r>
            <a:endParaRPr sz="1700" dirty="0">
              <a:solidFill>
                <a:srgbClr val="7030A0"/>
              </a:solidFill>
              <a:latin typeface="Karla"/>
            </a:endParaRP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xfrm>
            <a:off x="738525" y="1160031"/>
            <a:ext cx="2038801" cy="13050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/>
          <a:p>
            <a:pPr>
              <a:buSzTx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A.4: Equipo de seguridad</a:t>
            </a:r>
          </a:p>
        </p:txBody>
      </p:sp>
      <p:sp>
        <p:nvSpPr>
          <p:cNvPr id="255" name="Shape 255"/>
          <p:cNvSpPr/>
          <p:nvPr/>
        </p:nvSpPr>
        <p:spPr>
          <a:xfrm>
            <a:off x="2881876" y="1160031"/>
            <a:ext cx="2038800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/>
          <a:p>
            <a:pPr>
              <a:buClr>
                <a:srgbClr val="999999"/>
              </a:buClr>
              <a:buFont typeface="Helvetica"/>
              <a:buNone/>
              <a:defRPr sz="1000" b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b="1" dirty="0">
                <a:solidFill>
                  <a:schemeClr val="tx1"/>
                </a:solidFill>
                <a:latin typeface="Karla" charset="0"/>
                <a:ea typeface="Karla"/>
                <a:cs typeface="Karla"/>
                <a:sym typeface="Karla"/>
              </a:rPr>
              <a:t>WordPress</a:t>
            </a:r>
            <a:endParaRPr sz="12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buClr>
                <a:srgbClr val="999999"/>
              </a:buClr>
              <a:buFont typeface="Helvetica"/>
              <a:buNone/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Facilitación de los aspectos de seguridad a priori más relevantes a través de plugins, disponibles a su vez con numerosa documentación al respecto.</a:t>
            </a:r>
          </a:p>
        </p:txBody>
      </p:sp>
      <p:sp>
        <p:nvSpPr>
          <p:cNvPr id="256" name="Shape 256"/>
          <p:cNvSpPr/>
          <p:nvPr/>
        </p:nvSpPr>
        <p:spPr>
          <a:xfrm>
            <a:off x="5025226" y="1160031"/>
            <a:ext cx="2038801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/>
          <a:p>
            <a:pPr>
              <a:buClr>
                <a:srgbClr val="999999"/>
              </a:buClr>
              <a:buFont typeface="Helvetica"/>
              <a:buNone/>
              <a:defRPr sz="1000" b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b="1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Joomla</a:t>
            </a:r>
            <a:endParaRPr sz="12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>
              <a:buClr>
                <a:srgbClr val="999999"/>
              </a:buClr>
              <a:buFont typeface="Helvetica"/>
              <a:buNone/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Se conocen muchos menos casos de hacking en esta plataforma, disponiendo de numerosas vías de personalización de éste apartado.</a:t>
            </a:r>
            <a:endParaRPr sz="1200" dirty="0">
              <a:solidFill>
                <a:schemeClr val="tx1"/>
              </a:solidFill>
              <a:latin typeface="Arial" charset="0"/>
              <a:ea typeface="Karla"/>
              <a:cs typeface="Karla"/>
              <a:sym typeface="Karla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38525" y="2360181"/>
            <a:ext cx="2038801" cy="94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/>
          <a:p>
            <a:pPr>
              <a:defRPr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s-ES" sz="1200" dirty="0">
                <a:solidFill>
                  <a:schemeClr val="tx1"/>
                </a:solidFill>
                <a:latin typeface="Arial" charset="0"/>
                <a:ea typeface="Karla"/>
                <a:cs typeface="Karla"/>
                <a:sym typeface="Karla"/>
              </a:rPr>
              <a:t>A.5: Capacidad de Gestión de Contenidos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4"/>
          </p:nvPr>
        </p:nvSpPr>
        <p:spPr>
          <a:xfrm>
            <a:off x="4977930" y="2896208"/>
            <a:ext cx="2038801" cy="1305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Autofit/>
          </a:bodyPr>
          <a:lstStyle/>
          <a:p>
            <a:pPr>
              <a:spcBef>
                <a:spcPts val="0"/>
              </a:spcBef>
              <a:buSzTx/>
              <a:buNone/>
              <a:defRPr sz="1000" b="1"/>
            </a:pPr>
            <a:r>
              <a:rPr lang="es-ES" sz="1200" dirty="0">
                <a:solidFill>
                  <a:schemeClr val="tx1"/>
                </a:solidFill>
                <a:latin typeface="Karla" charset="0"/>
              </a:rPr>
              <a:t>Joomla</a:t>
            </a:r>
            <a:endParaRPr sz="12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SzTx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Se conocen hasta 7 compatibilidades con diferentes Bases de Datos, en comparación de las 2 que maneja Wordpress. Para un repositorio personalizado se deriva mucha más flexibilidad</a:t>
            </a:r>
            <a:r>
              <a:rPr lang="es-ES" sz="1200" dirty="0">
                <a:latin typeface="Arial" charset="0"/>
              </a:rPr>
              <a:t>.</a:t>
            </a:r>
            <a:endParaRPr sz="1200" dirty="0">
              <a:latin typeface="Arial" charset="0"/>
            </a:endParaRPr>
          </a:p>
        </p:txBody>
      </p:sp>
      <p:grpSp>
        <p:nvGrpSpPr>
          <p:cNvPr id="266" name="Group 266"/>
          <p:cNvGrpSpPr/>
          <p:nvPr/>
        </p:nvGrpSpPr>
        <p:grpSpPr>
          <a:xfrm>
            <a:off x="818918" y="197219"/>
            <a:ext cx="432333" cy="432288"/>
            <a:chOff x="24" y="24"/>
            <a:chExt cx="432331" cy="432287"/>
          </a:xfrm>
        </p:grpSpPr>
        <p:sp>
          <p:nvSpPr>
            <p:cNvPr id="260" name="Shape 260"/>
            <p:cNvSpPr/>
            <p:nvPr/>
          </p:nvSpPr>
          <p:spPr>
            <a:xfrm>
              <a:off x="283204" y="24"/>
              <a:ext cx="149153" cy="14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0" y="12942"/>
                  </a:moveTo>
                  <a:lnTo>
                    <a:pt x="8660" y="610"/>
                  </a:lnTo>
                  <a:lnTo>
                    <a:pt x="8308" y="348"/>
                  </a:lnTo>
                  <a:lnTo>
                    <a:pt x="7960" y="172"/>
                  </a:lnTo>
                  <a:lnTo>
                    <a:pt x="7522" y="86"/>
                  </a:lnTo>
                  <a:lnTo>
                    <a:pt x="7170" y="0"/>
                  </a:lnTo>
                  <a:lnTo>
                    <a:pt x="6736" y="86"/>
                  </a:lnTo>
                  <a:lnTo>
                    <a:pt x="6384" y="172"/>
                  </a:lnTo>
                  <a:lnTo>
                    <a:pt x="6036" y="348"/>
                  </a:lnTo>
                  <a:lnTo>
                    <a:pt x="5684" y="610"/>
                  </a:lnTo>
                  <a:lnTo>
                    <a:pt x="0" y="6381"/>
                  </a:lnTo>
                  <a:lnTo>
                    <a:pt x="15216" y="21600"/>
                  </a:lnTo>
                  <a:lnTo>
                    <a:pt x="20990" y="15915"/>
                  </a:lnTo>
                  <a:lnTo>
                    <a:pt x="21252" y="15567"/>
                  </a:lnTo>
                  <a:lnTo>
                    <a:pt x="21424" y="15215"/>
                  </a:lnTo>
                  <a:lnTo>
                    <a:pt x="21514" y="14867"/>
                  </a:lnTo>
                  <a:lnTo>
                    <a:pt x="21600" y="14429"/>
                  </a:lnTo>
                  <a:lnTo>
                    <a:pt x="21514" y="14080"/>
                  </a:lnTo>
                  <a:lnTo>
                    <a:pt x="21424" y="13642"/>
                  </a:lnTo>
                  <a:lnTo>
                    <a:pt x="21252" y="13294"/>
                  </a:lnTo>
                  <a:lnTo>
                    <a:pt x="20990" y="12942"/>
                  </a:lnTo>
                  <a:close/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 flipH="1">
              <a:off x="95426" y="122586"/>
              <a:ext cx="259653" cy="259601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24" y="47100"/>
              <a:ext cx="385227" cy="385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75" y="0"/>
                  </a:moveTo>
                  <a:lnTo>
                    <a:pt x="1050" y="14659"/>
                  </a:lnTo>
                  <a:lnTo>
                    <a:pt x="948" y="14761"/>
                  </a:lnTo>
                  <a:lnTo>
                    <a:pt x="880" y="14862"/>
                  </a:lnTo>
                  <a:lnTo>
                    <a:pt x="847" y="14964"/>
                  </a:lnTo>
                  <a:lnTo>
                    <a:pt x="812" y="15100"/>
                  </a:lnTo>
                  <a:lnTo>
                    <a:pt x="0" y="20685"/>
                  </a:lnTo>
                  <a:lnTo>
                    <a:pt x="0" y="20855"/>
                  </a:lnTo>
                  <a:lnTo>
                    <a:pt x="33" y="21058"/>
                  </a:lnTo>
                  <a:lnTo>
                    <a:pt x="135" y="21227"/>
                  </a:lnTo>
                  <a:lnTo>
                    <a:pt x="236" y="21362"/>
                  </a:lnTo>
                  <a:lnTo>
                    <a:pt x="373" y="21464"/>
                  </a:lnTo>
                  <a:lnTo>
                    <a:pt x="507" y="21532"/>
                  </a:lnTo>
                  <a:lnTo>
                    <a:pt x="644" y="21565"/>
                  </a:lnTo>
                  <a:lnTo>
                    <a:pt x="812" y="21600"/>
                  </a:lnTo>
                  <a:lnTo>
                    <a:pt x="915" y="21600"/>
                  </a:lnTo>
                  <a:lnTo>
                    <a:pt x="6500" y="20787"/>
                  </a:lnTo>
                  <a:lnTo>
                    <a:pt x="6738" y="20719"/>
                  </a:lnTo>
                  <a:lnTo>
                    <a:pt x="6839" y="20652"/>
                  </a:lnTo>
                  <a:lnTo>
                    <a:pt x="6941" y="20551"/>
                  </a:lnTo>
                  <a:lnTo>
                    <a:pt x="21600" y="5924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 flipV="1">
              <a:off x="50130" y="77295"/>
              <a:ext cx="259653" cy="259626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 flipH="1" flipV="1">
              <a:off x="10883" y="377352"/>
              <a:ext cx="44082" cy="44078"/>
            </a:xfrm>
            <a:prstGeom prst="line">
              <a:avLst/>
            </a:pr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20552" y="310940"/>
              <a:ext cx="100833" cy="100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0"/>
                  </a:moveTo>
                  <a:lnTo>
                    <a:pt x="127" y="0"/>
                  </a:lnTo>
                  <a:lnTo>
                    <a:pt x="21600" y="21467"/>
                  </a:lnTo>
                  <a:lnTo>
                    <a:pt x="21345" y="2160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8" name="Shape 258"/>
          <p:cNvSpPr txBox="1">
            <a:spLocks/>
          </p:cNvSpPr>
          <p:nvPr/>
        </p:nvSpPr>
        <p:spPr>
          <a:xfrm>
            <a:off x="2881876" y="2832606"/>
            <a:ext cx="2038800" cy="13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t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▸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Helvetica"/>
              <a:buChar char="▹"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Tx/>
              <a:buFont typeface="Helvetica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999999"/>
                </a:solidFill>
                <a:uFillTx/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hangingPunct="1">
              <a:spcBef>
                <a:spcPts val="0"/>
              </a:spcBef>
              <a:buSzTx/>
              <a:buFont typeface="Helvetica"/>
              <a:buNone/>
              <a:defRPr sz="1000" b="1"/>
            </a:pPr>
            <a:r>
              <a:rPr lang="es-ES" sz="1200" b="1" dirty="0">
                <a:solidFill>
                  <a:schemeClr val="tx1"/>
                </a:solidFill>
                <a:latin typeface="Karla" charset="0"/>
              </a:rPr>
              <a:t>WordPress</a:t>
            </a:r>
          </a:p>
          <a:p>
            <a:pPr hangingPunct="1">
              <a:spcBef>
                <a:spcPts val="0"/>
              </a:spcBef>
              <a:buSzTx/>
              <a:buFont typeface="Helvetica"/>
              <a:buNone/>
              <a:defRPr sz="1000"/>
            </a:pPr>
            <a:r>
              <a:rPr lang="es-ES" sz="1200" dirty="0">
                <a:solidFill>
                  <a:schemeClr val="tx1"/>
                </a:solidFill>
                <a:latin typeface="Arial" charset="0"/>
              </a:rPr>
              <a:t>Puesta a punto de la plataforma de una manera rápida y eficaz para la simple compartición de contenidos.</a:t>
            </a:r>
          </a:p>
        </p:txBody>
      </p:sp>
    </p:spTree>
    <p:extLst>
      <p:ext uri="{BB962C8B-B14F-4D97-AF65-F5344CB8AC3E}">
        <p14:creationId xmlns:p14="http://schemas.microsoft.com/office/powerpoint/2010/main" val="374241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3"/>
          <p:cNvSpPr txBox="1">
            <a:spLocks/>
          </p:cNvSpPr>
          <p:nvPr/>
        </p:nvSpPr>
        <p:spPr>
          <a:xfrm>
            <a:off x="726996" y="736083"/>
            <a:ext cx="4801501" cy="40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 anchor="b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B7B7B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hangingPunct="1"/>
            <a:r>
              <a:rPr lang="es-ES" sz="1700" dirty="0" smtClean="0">
                <a:solidFill>
                  <a:srgbClr val="7030A0"/>
                </a:solidFill>
                <a:latin typeface="Karla"/>
              </a:rPr>
              <a:t>7. Encuesta</a:t>
            </a:r>
            <a:endParaRPr lang="es-ES" sz="1700" dirty="0">
              <a:solidFill>
                <a:srgbClr val="7030A0"/>
              </a:solidFill>
              <a:latin typeface="Karla"/>
            </a:endParaRPr>
          </a:p>
        </p:txBody>
      </p:sp>
      <p:pic>
        <p:nvPicPr>
          <p:cNvPr id="8" name="Imagen 7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6" y="1500782"/>
            <a:ext cx="2743200" cy="960566"/>
          </a:xfrm>
          <a:prstGeom prst="rect">
            <a:avLst/>
          </a:prstGeom>
        </p:spPr>
      </p:pic>
      <p:pic>
        <p:nvPicPr>
          <p:cNvPr id="9" name="Imagen 8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358" y="1518957"/>
            <a:ext cx="2743200" cy="943944"/>
          </a:xfrm>
          <a:prstGeom prst="rect">
            <a:avLst/>
          </a:prstGeom>
        </p:spPr>
      </p:pic>
      <p:pic>
        <p:nvPicPr>
          <p:cNvPr id="10" name="Imagen 9" descr="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55" y="2994624"/>
            <a:ext cx="2743200" cy="1026268"/>
          </a:xfrm>
          <a:prstGeom prst="rect">
            <a:avLst/>
          </a:prstGeom>
        </p:spPr>
      </p:pic>
      <p:pic>
        <p:nvPicPr>
          <p:cNvPr id="11" name="Imagen 10" descr="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762" y="2994624"/>
            <a:ext cx="2743200" cy="12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20"/>
          <p:cNvGrpSpPr/>
          <p:nvPr/>
        </p:nvGrpSpPr>
        <p:grpSpPr>
          <a:xfrm>
            <a:off x="160089" y="1104297"/>
            <a:ext cx="920297" cy="865758"/>
            <a:chOff x="0" y="55"/>
            <a:chExt cx="920296" cy="865757"/>
          </a:xfrm>
        </p:grpSpPr>
        <p:sp>
          <p:nvSpPr>
            <p:cNvPr id="218" name="Shape 218"/>
            <p:cNvSpPr/>
            <p:nvPr/>
          </p:nvSpPr>
          <p:spPr>
            <a:xfrm>
              <a:off x="-1" y="328103"/>
              <a:ext cx="219175" cy="49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3282" y="5923"/>
                  </a:moveTo>
                  <a:lnTo>
                    <a:pt x="12477" y="5864"/>
                  </a:lnTo>
                  <a:lnTo>
                    <a:pt x="11805" y="5805"/>
                  </a:lnTo>
                  <a:lnTo>
                    <a:pt x="11139" y="5626"/>
                  </a:lnTo>
                  <a:lnTo>
                    <a:pt x="10599" y="5444"/>
                  </a:lnTo>
                  <a:lnTo>
                    <a:pt x="10065" y="5147"/>
                  </a:lnTo>
                  <a:lnTo>
                    <a:pt x="9662" y="4847"/>
                  </a:lnTo>
                  <a:lnTo>
                    <a:pt x="9525" y="4547"/>
                  </a:lnTo>
                  <a:lnTo>
                    <a:pt x="9393" y="4189"/>
                  </a:lnTo>
                  <a:lnTo>
                    <a:pt x="9525" y="3830"/>
                  </a:lnTo>
                  <a:lnTo>
                    <a:pt x="9662" y="3530"/>
                  </a:lnTo>
                  <a:lnTo>
                    <a:pt x="10065" y="3231"/>
                  </a:lnTo>
                  <a:lnTo>
                    <a:pt x="11139" y="2752"/>
                  </a:lnTo>
                  <a:lnTo>
                    <a:pt x="11805" y="2634"/>
                  </a:lnTo>
                  <a:lnTo>
                    <a:pt x="12477" y="2513"/>
                  </a:lnTo>
                  <a:lnTo>
                    <a:pt x="13282" y="2454"/>
                  </a:lnTo>
                  <a:lnTo>
                    <a:pt x="14086" y="2513"/>
                  </a:lnTo>
                  <a:lnTo>
                    <a:pt x="14758" y="2634"/>
                  </a:lnTo>
                  <a:lnTo>
                    <a:pt x="15430" y="2752"/>
                  </a:lnTo>
                  <a:lnTo>
                    <a:pt x="15964" y="2992"/>
                  </a:lnTo>
                  <a:lnTo>
                    <a:pt x="16504" y="3231"/>
                  </a:lnTo>
                  <a:lnTo>
                    <a:pt x="16907" y="3530"/>
                  </a:lnTo>
                  <a:lnTo>
                    <a:pt x="17039" y="3830"/>
                  </a:lnTo>
                  <a:lnTo>
                    <a:pt x="17176" y="4189"/>
                  </a:lnTo>
                  <a:lnTo>
                    <a:pt x="17039" y="4547"/>
                  </a:lnTo>
                  <a:lnTo>
                    <a:pt x="16907" y="4847"/>
                  </a:lnTo>
                  <a:lnTo>
                    <a:pt x="16504" y="5147"/>
                  </a:lnTo>
                  <a:lnTo>
                    <a:pt x="15964" y="5444"/>
                  </a:lnTo>
                  <a:lnTo>
                    <a:pt x="15430" y="5626"/>
                  </a:lnTo>
                  <a:lnTo>
                    <a:pt x="14758" y="5805"/>
                  </a:lnTo>
                  <a:lnTo>
                    <a:pt x="14086" y="5864"/>
                  </a:lnTo>
                  <a:lnTo>
                    <a:pt x="13282" y="5923"/>
                  </a:lnTo>
                  <a:close/>
                </a:path>
              </a:pathLst>
            </a:custGeom>
            <a:noFill/>
            <a:ln w="28575" cap="rnd">
              <a:solidFill>
                <a:srgbClr val="03A9F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235551" y="55"/>
              <a:ext cx="684746" cy="865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680"/>
                  </a:moveTo>
                  <a:lnTo>
                    <a:pt x="2663" y="18680"/>
                  </a:lnTo>
                  <a:lnTo>
                    <a:pt x="3521" y="19019"/>
                  </a:lnTo>
                  <a:lnTo>
                    <a:pt x="4724" y="19427"/>
                  </a:lnTo>
                  <a:lnTo>
                    <a:pt x="6268" y="19903"/>
                  </a:lnTo>
                  <a:lnTo>
                    <a:pt x="7988" y="20412"/>
                  </a:lnTo>
                  <a:lnTo>
                    <a:pt x="9834" y="20854"/>
                  </a:lnTo>
                  <a:lnTo>
                    <a:pt x="10779" y="21058"/>
                  </a:lnTo>
                  <a:lnTo>
                    <a:pt x="11724" y="21226"/>
                  </a:lnTo>
                  <a:lnTo>
                    <a:pt x="12625" y="21396"/>
                  </a:lnTo>
                  <a:lnTo>
                    <a:pt x="13526" y="21498"/>
                  </a:lnTo>
                  <a:lnTo>
                    <a:pt x="14342" y="21567"/>
                  </a:lnTo>
                  <a:lnTo>
                    <a:pt x="15159" y="21600"/>
                  </a:lnTo>
                  <a:lnTo>
                    <a:pt x="16532" y="21600"/>
                  </a:lnTo>
                  <a:lnTo>
                    <a:pt x="17262" y="21567"/>
                  </a:lnTo>
                  <a:lnTo>
                    <a:pt x="17950" y="21498"/>
                  </a:lnTo>
                  <a:lnTo>
                    <a:pt x="18551" y="21363"/>
                  </a:lnTo>
                  <a:lnTo>
                    <a:pt x="18851" y="21295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2" y="20989"/>
                  </a:lnTo>
                  <a:lnTo>
                    <a:pt x="19539" y="20854"/>
                  </a:lnTo>
                  <a:lnTo>
                    <a:pt x="19625" y="20684"/>
                  </a:lnTo>
                  <a:lnTo>
                    <a:pt x="19754" y="19698"/>
                  </a:lnTo>
                  <a:lnTo>
                    <a:pt x="19712" y="19461"/>
                  </a:lnTo>
                  <a:lnTo>
                    <a:pt x="19625" y="19257"/>
                  </a:lnTo>
                  <a:lnTo>
                    <a:pt x="19452" y="19054"/>
                  </a:lnTo>
                  <a:lnTo>
                    <a:pt x="19195" y="18883"/>
                  </a:lnTo>
                  <a:lnTo>
                    <a:pt x="19410" y="18850"/>
                  </a:lnTo>
                  <a:lnTo>
                    <a:pt x="19840" y="18713"/>
                  </a:lnTo>
                  <a:lnTo>
                    <a:pt x="20011" y="18578"/>
                  </a:lnTo>
                  <a:lnTo>
                    <a:pt x="20140" y="18441"/>
                  </a:lnTo>
                  <a:lnTo>
                    <a:pt x="20269" y="18273"/>
                  </a:lnTo>
                  <a:lnTo>
                    <a:pt x="20355" y="18068"/>
                  </a:lnTo>
                  <a:lnTo>
                    <a:pt x="20397" y="17899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5"/>
                  </a:lnTo>
                  <a:lnTo>
                    <a:pt x="20182" y="15827"/>
                  </a:lnTo>
                  <a:lnTo>
                    <a:pt x="19925" y="15623"/>
                  </a:lnTo>
                  <a:lnTo>
                    <a:pt x="20140" y="15590"/>
                  </a:lnTo>
                  <a:lnTo>
                    <a:pt x="20313" y="15521"/>
                  </a:lnTo>
                  <a:lnTo>
                    <a:pt x="20484" y="15419"/>
                  </a:lnTo>
                  <a:lnTo>
                    <a:pt x="20655" y="15283"/>
                  </a:lnTo>
                  <a:lnTo>
                    <a:pt x="20784" y="15147"/>
                  </a:lnTo>
                  <a:lnTo>
                    <a:pt x="20870" y="15012"/>
                  </a:lnTo>
                  <a:lnTo>
                    <a:pt x="20956" y="14842"/>
                  </a:lnTo>
                  <a:lnTo>
                    <a:pt x="20999" y="14638"/>
                  </a:lnTo>
                  <a:lnTo>
                    <a:pt x="21127" y="13449"/>
                  </a:lnTo>
                  <a:lnTo>
                    <a:pt x="21127" y="13110"/>
                  </a:lnTo>
                  <a:lnTo>
                    <a:pt x="21085" y="12940"/>
                  </a:lnTo>
                  <a:lnTo>
                    <a:pt x="20999" y="12803"/>
                  </a:lnTo>
                  <a:lnTo>
                    <a:pt x="20912" y="12668"/>
                  </a:lnTo>
                  <a:lnTo>
                    <a:pt x="20655" y="12464"/>
                  </a:lnTo>
                  <a:lnTo>
                    <a:pt x="20484" y="12363"/>
                  </a:lnTo>
                  <a:lnTo>
                    <a:pt x="20655" y="12328"/>
                  </a:lnTo>
                  <a:lnTo>
                    <a:pt x="20828" y="12226"/>
                  </a:lnTo>
                  <a:lnTo>
                    <a:pt x="20999" y="12124"/>
                  </a:lnTo>
                  <a:lnTo>
                    <a:pt x="21127" y="12022"/>
                  </a:lnTo>
                  <a:lnTo>
                    <a:pt x="21256" y="11887"/>
                  </a:lnTo>
                  <a:lnTo>
                    <a:pt x="21343" y="11750"/>
                  </a:lnTo>
                  <a:lnTo>
                    <a:pt x="21385" y="11582"/>
                  </a:lnTo>
                  <a:lnTo>
                    <a:pt x="21429" y="11412"/>
                  </a:lnTo>
                  <a:lnTo>
                    <a:pt x="21600" y="10188"/>
                  </a:lnTo>
                  <a:lnTo>
                    <a:pt x="21558" y="10018"/>
                  </a:lnTo>
                  <a:lnTo>
                    <a:pt x="21514" y="9850"/>
                  </a:lnTo>
                  <a:lnTo>
                    <a:pt x="21429" y="9713"/>
                  </a:lnTo>
                  <a:lnTo>
                    <a:pt x="21343" y="9578"/>
                  </a:lnTo>
                  <a:lnTo>
                    <a:pt x="21214" y="9441"/>
                  </a:lnTo>
                  <a:lnTo>
                    <a:pt x="21043" y="9339"/>
                  </a:lnTo>
                  <a:lnTo>
                    <a:pt x="20655" y="9136"/>
                  </a:lnTo>
                  <a:lnTo>
                    <a:pt x="20226" y="8965"/>
                  </a:lnTo>
                  <a:lnTo>
                    <a:pt x="19712" y="8830"/>
                  </a:lnTo>
                  <a:lnTo>
                    <a:pt x="19153" y="8728"/>
                  </a:lnTo>
                  <a:lnTo>
                    <a:pt x="18594" y="8660"/>
                  </a:lnTo>
                  <a:lnTo>
                    <a:pt x="17391" y="8525"/>
                  </a:lnTo>
                  <a:lnTo>
                    <a:pt x="15545" y="8388"/>
                  </a:lnTo>
                  <a:lnTo>
                    <a:pt x="13355" y="8286"/>
                  </a:lnTo>
                  <a:lnTo>
                    <a:pt x="11123" y="8185"/>
                  </a:lnTo>
                  <a:lnTo>
                    <a:pt x="11422" y="7777"/>
                  </a:lnTo>
                  <a:lnTo>
                    <a:pt x="11680" y="7302"/>
                  </a:lnTo>
                  <a:lnTo>
                    <a:pt x="11937" y="6793"/>
                  </a:lnTo>
                  <a:lnTo>
                    <a:pt x="12110" y="6249"/>
                  </a:lnTo>
                  <a:lnTo>
                    <a:pt x="12281" y="5705"/>
                  </a:lnTo>
                  <a:lnTo>
                    <a:pt x="12454" y="5128"/>
                  </a:lnTo>
                  <a:lnTo>
                    <a:pt x="12625" y="4008"/>
                  </a:lnTo>
                  <a:lnTo>
                    <a:pt x="12754" y="2988"/>
                  </a:lnTo>
                  <a:lnTo>
                    <a:pt x="12840" y="2139"/>
                  </a:lnTo>
                  <a:lnTo>
                    <a:pt x="12840" y="1120"/>
                  </a:lnTo>
                  <a:lnTo>
                    <a:pt x="12711" y="848"/>
                  </a:lnTo>
                  <a:lnTo>
                    <a:pt x="12583" y="644"/>
                  </a:lnTo>
                  <a:lnTo>
                    <a:pt x="12368" y="441"/>
                  </a:lnTo>
                  <a:lnTo>
                    <a:pt x="12110" y="237"/>
                  </a:lnTo>
                  <a:lnTo>
                    <a:pt x="11809" y="135"/>
                  </a:lnTo>
                  <a:lnTo>
                    <a:pt x="11465" y="33"/>
                  </a:lnTo>
                  <a:lnTo>
                    <a:pt x="11123" y="0"/>
                  </a:lnTo>
                  <a:lnTo>
                    <a:pt x="10477" y="33"/>
                  </a:lnTo>
                  <a:lnTo>
                    <a:pt x="10049" y="102"/>
                  </a:lnTo>
                  <a:lnTo>
                    <a:pt x="9705" y="204"/>
                  </a:lnTo>
                  <a:lnTo>
                    <a:pt x="9448" y="305"/>
                  </a:lnTo>
                  <a:lnTo>
                    <a:pt x="8760" y="2037"/>
                  </a:lnTo>
                  <a:lnTo>
                    <a:pt x="8416" y="2818"/>
                  </a:lnTo>
                  <a:lnTo>
                    <a:pt x="8072" y="3532"/>
                  </a:lnTo>
                  <a:lnTo>
                    <a:pt x="7730" y="4177"/>
                  </a:lnTo>
                  <a:lnTo>
                    <a:pt x="7386" y="4721"/>
                  </a:lnTo>
                  <a:lnTo>
                    <a:pt x="7085" y="5128"/>
                  </a:lnTo>
                  <a:lnTo>
                    <a:pt x="6827" y="5468"/>
                  </a:lnTo>
                  <a:lnTo>
                    <a:pt x="5840" y="6249"/>
                  </a:lnTo>
                  <a:lnTo>
                    <a:pt x="4422" y="7302"/>
                  </a:lnTo>
                  <a:lnTo>
                    <a:pt x="2534" y="8660"/>
                  </a:lnTo>
                  <a:lnTo>
                    <a:pt x="0" y="8660"/>
                  </a:lnTo>
                </a:path>
              </a:pathLst>
            </a:custGeom>
            <a:noFill/>
            <a:ln w="28575" cap="rnd">
              <a:solidFill>
                <a:srgbClr val="03A9F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pic>
        <p:nvPicPr>
          <p:cNvPr id="221" name="image120.png"/>
          <p:cNvPicPr>
            <a:picLocks noChangeAspect="1"/>
          </p:cNvPicPr>
          <p:nvPr/>
        </p:nvPicPr>
        <p:blipFill>
          <a:blip r:embed="rId2">
            <a:extLst/>
          </a:blip>
          <a:srcRect t="32405" r="130" b="59"/>
          <a:stretch>
            <a:fillRect/>
          </a:stretch>
        </p:blipFill>
        <p:spPr>
          <a:xfrm>
            <a:off x="2392817" y="2265708"/>
            <a:ext cx="3702787" cy="225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1162050" y="729456"/>
            <a:ext cx="6164263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0" b="1">
                <a:solidFill>
                  <a:srgbClr val="00FD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r>
              <a:rPr dirty="0"/>
              <a:t>GRACIAS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3"/>
          <p:cNvGrpSpPr/>
          <p:nvPr/>
        </p:nvGrpSpPr>
        <p:grpSpPr>
          <a:xfrm>
            <a:off x="770857" y="276320"/>
            <a:ext cx="462603" cy="462633"/>
            <a:chOff x="0" y="0"/>
            <a:chExt cx="462601" cy="462631"/>
          </a:xfrm>
        </p:grpSpPr>
        <p:sp>
          <p:nvSpPr>
            <p:cNvPr id="139" name="Shape 139"/>
            <p:cNvSpPr/>
            <p:nvPr/>
          </p:nvSpPr>
          <p:spPr>
            <a:xfrm>
              <a:off x="-1" y="0"/>
              <a:ext cx="462603" cy="46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247" y="0"/>
                  </a:lnTo>
                  <a:lnTo>
                    <a:pt x="9696" y="69"/>
                  </a:lnTo>
                  <a:lnTo>
                    <a:pt x="9144" y="139"/>
                  </a:lnTo>
                  <a:lnTo>
                    <a:pt x="8627" y="208"/>
                  </a:lnTo>
                  <a:lnTo>
                    <a:pt x="8108" y="346"/>
                  </a:lnTo>
                  <a:lnTo>
                    <a:pt x="7591" y="483"/>
                  </a:lnTo>
                  <a:lnTo>
                    <a:pt x="7074" y="656"/>
                  </a:lnTo>
                  <a:lnTo>
                    <a:pt x="6108" y="1070"/>
                  </a:lnTo>
                  <a:lnTo>
                    <a:pt x="5659" y="1312"/>
                  </a:lnTo>
                  <a:lnTo>
                    <a:pt x="5211" y="1553"/>
                  </a:lnTo>
                  <a:lnTo>
                    <a:pt x="4762" y="1829"/>
                  </a:lnTo>
                  <a:lnTo>
                    <a:pt x="4348" y="2139"/>
                  </a:lnTo>
                  <a:lnTo>
                    <a:pt x="3934" y="2451"/>
                  </a:lnTo>
                  <a:lnTo>
                    <a:pt x="3555" y="2795"/>
                  </a:lnTo>
                  <a:lnTo>
                    <a:pt x="2795" y="3554"/>
                  </a:lnTo>
                  <a:lnTo>
                    <a:pt x="2450" y="3934"/>
                  </a:lnTo>
                  <a:lnTo>
                    <a:pt x="1829" y="4761"/>
                  </a:lnTo>
                  <a:lnTo>
                    <a:pt x="1553" y="5211"/>
                  </a:lnTo>
                  <a:lnTo>
                    <a:pt x="1312" y="5660"/>
                  </a:lnTo>
                  <a:lnTo>
                    <a:pt x="1070" y="6107"/>
                  </a:lnTo>
                  <a:lnTo>
                    <a:pt x="656" y="7073"/>
                  </a:lnTo>
                  <a:lnTo>
                    <a:pt x="483" y="7591"/>
                  </a:lnTo>
                  <a:lnTo>
                    <a:pt x="346" y="8109"/>
                  </a:lnTo>
                  <a:lnTo>
                    <a:pt x="207" y="8626"/>
                  </a:lnTo>
                  <a:lnTo>
                    <a:pt x="137" y="9143"/>
                  </a:lnTo>
                  <a:lnTo>
                    <a:pt x="69" y="969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69" y="11904"/>
                  </a:lnTo>
                  <a:lnTo>
                    <a:pt x="137" y="12457"/>
                  </a:lnTo>
                  <a:lnTo>
                    <a:pt x="207" y="12974"/>
                  </a:lnTo>
                  <a:lnTo>
                    <a:pt x="346" y="13491"/>
                  </a:lnTo>
                  <a:lnTo>
                    <a:pt x="483" y="14009"/>
                  </a:lnTo>
                  <a:lnTo>
                    <a:pt x="656" y="14527"/>
                  </a:lnTo>
                  <a:lnTo>
                    <a:pt x="1070" y="15493"/>
                  </a:lnTo>
                  <a:lnTo>
                    <a:pt x="1312" y="15940"/>
                  </a:lnTo>
                  <a:lnTo>
                    <a:pt x="1553" y="16389"/>
                  </a:lnTo>
                  <a:lnTo>
                    <a:pt x="1829" y="16839"/>
                  </a:lnTo>
                  <a:lnTo>
                    <a:pt x="2450" y="17666"/>
                  </a:lnTo>
                  <a:lnTo>
                    <a:pt x="2795" y="18046"/>
                  </a:lnTo>
                  <a:lnTo>
                    <a:pt x="3555" y="18805"/>
                  </a:lnTo>
                  <a:lnTo>
                    <a:pt x="3934" y="19149"/>
                  </a:lnTo>
                  <a:lnTo>
                    <a:pt x="4348" y="19461"/>
                  </a:lnTo>
                  <a:lnTo>
                    <a:pt x="4762" y="19771"/>
                  </a:lnTo>
                  <a:lnTo>
                    <a:pt x="5211" y="20047"/>
                  </a:lnTo>
                  <a:lnTo>
                    <a:pt x="5659" y="20288"/>
                  </a:lnTo>
                  <a:lnTo>
                    <a:pt x="6108" y="20530"/>
                  </a:lnTo>
                  <a:lnTo>
                    <a:pt x="7074" y="20944"/>
                  </a:lnTo>
                  <a:lnTo>
                    <a:pt x="7591" y="21117"/>
                  </a:lnTo>
                  <a:lnTo>
                    <a:pt x="8108" y="21254"/>
                  </a:lnTo>
                  <a:lnTo>
                    <a:pt x="8627" y="21392"/>
                  </a:lnTo>
                  <a:lnTo>
                    <a:pt x="9144" y="21461"/>
                  </a:lnTo>
                  <a:lnTo>
                    <a:pt x="9696" y="21531"/>
                  </a:lnTo>
                  <a:lnTo>
                    <a:pt x="10247" y="21600"/>
                  </a:lnTo>
                  <a:lnTo>
                    <a:pt x="11353" y="21600"/>
                  </a:lnTo>
                  <a:lnTo>
                    <a:pt x="11905" y="21531"/>
                  </a:lnTo>
                  <a:lnTo>
                    <a:pt x="12456" y="21461"/>
                  </a:lnTo>
                  <a:lnTo>
                    <a:pt x="12975" y="21392"/>
                  </a:lnTo>
                  <a:lnTo>
                    <a:pt x="14009" y="21117"/>
                  </a:lnTo>
                  <a:lnTo>
                    <a:pt x="14526" y="20944"/>
                  </a:lnTo>
                  <a:lnTo>
                    <a:pt x="15492" y="20530"/>
                  </a:lnTo>
                  <a:lnTo>
                    <a:pt x="15941" y="20288"/>
                  </a:lnTo>
                  <a:lnTo>
                    <a:pt x="16391" y="20047"/>
                  </a:lnTo>
                  <a:lnTo>
                    <a:pt x="16838" y="19771"/>
                  </a:lnTo>
                  <a:lnTo>
                    <a:pt x="17253" y="19461"/>
                  </a:lnTo>
                  <a:lnTo>
                    <a:pt x="17667" y="19149"/>
                  </a:lnTo>
                  <a:lnTo>
                    <a:pt x="18047" y="18805"/>
                  </a:lnTo>
                  <a:lnTo>
                    <a:pt x="18426" y="18425"/>
                  </a:lnTo>
                  <a:lnTo>
                    <a:pt x="18805" y="18046"/>
                  </a:lnTo>
                  <a:lnTo>
                    <a:pt x="19150" y="17666"/>
                  </a:lnTo>
                  <a:lnTo>
                    <a:pt x="19771" y="16839"/>
                  </a:lnTo>
                  <a:lnTo>
                    <a:pt x="20047" y="16389"/>
                  </a:lnTo>
                  <a:lnTo>
                    <a:pt x="20289" y="15940"/>
                  </a:lnTo>
                  <a:lnTo>
                    <a:pt x="20530" y="15493"/>
                  </a:lnTo>
                  <a:lnTo>
                    <a:pt x="20944" y="14527"/>
                  </a:lnTo>
                  <a:lnTo>
                    <a:pt x="21117" y="14009"/>
                  </a:lnTo>
                  <a:lnTo>
                    <a:pt x="21256" y="13491"/>
                  </a:lnTo>
                  <a:lnTo>
                    <a:pt x="21393" y="12974"/>
                  </a:lnTo>
                  <a:lnTo>
                    <a:pt x="21463" y="12457"/>
                  </a:lnTo>
                  <a:lnTo>
                    <a:pt x="21532" y="1190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532" y="9696"/>
                  </a:lnTo>
                  <a:lnTo>
                    <a:pt x="21463" y="9143"/>
                  </a:lnTo>
                  <a:lnTo>
                    <a:pt x="21393" y="8626"/>
                  </a:lnTo>
                  <a:lnTo>
                    <a:pt x="21256" y="8109"/>
                  </a:lnTo>
                  <a:lnTo>
                    <a:pt x="21117" y="7591"/>
                  </a:lnTo>
                  <a:lnTo>
                    <a:pt x="20944" y="7073"/>
                  </a:lnTo>
                  <a:lnTo>
                    <a:pt x="20530" y="6107"/>
                  </a:lnTo>
                  <a:lnTo>
                    <a:pt x="20289" y="5660"/>
                  </a:lnTo>
                  <a:lnTo>
                    <a:pt x="20047" y="5211"/>
                  </a:lnTo>
                  <a:lnTo>
                    <a:pt x="19771" y="4761"/>
                  </a:lnTo>
                  <a:lnTo>
                    <a:pt x="19150" y="3934"/>
                  </a:lnTo>
                  <a:lnTo>
                    <a:pt x="18805" y="3554"/>
                  </a:lnTo>
                  <a:lnTo>
                    <a:pt x="18426" y="3175"/>
                  </a:lnTo>
                  <a:lnTo>
                    <a:pt x="18047" y="2795"/>
                  </a:lnTo>
                  <a:lnTo>
                    <a:pt x="17667" y="2451"/>
                  </a:lnTo>
                  <a:lnTo>
                    <a:pt x="17253" y="2139"/>
                  </a:lnTo>
                  <a:lnTo>
                    <a:pt x="16838" y="1829"/>
                  </a:lnTo>
                  <a:lnTo>
                    <a:pt x="16391" y="1553"/>
                  </a:lnTo>
                  <a:lnTo>
                    <a:pt x="15941" y="1312"/>
                  </a:lnTo>
                  <a:lnTo>
                    <a:pt x="15492" y="1070"/>
                  </a:lnTo>
                  <a:lnTo>
                    <a:pt x="14526" y="656"/>
                  </a:lnTo>
                  <a:lnTo>
                    <a:pt x="14009" y="483"/>
                  </a:lnTo>
                  <a:lnTo>
                    <a:pt x="12975" y="208"/>
                  </a:lnTo>
                  <a:lnTo>
                    <a:pt x="12456" y="139"/>
                  </a:lnTo>
                  <a:lnTo>
                    <a:pt x="11905" y="69"/>
                  </a:lnTo>
                  <a:lnTo>
                    <a:pt x="11353" y="0"/>
                  </a:lnTo>
                  <a:lnTo>
                    <a:pt x="10800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299298" y="206177"/>
              <a:ext cx="53191" cy="57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6" y="0"/>
                  </a:moveTo>
                  <a:lnTo>
                    <a:pt x="12901" y="284"/>
                  </a:lnTo>
                  <a:lnTo>
                    <a:pt x="15008" y="830"/>
                  </a:lnTo>
                  <a:lnTo>
                    <a:pt x="16807" y="1944"/>
                  </a:lnTo>
                  <a:lnTo>
                    <a:pt x="18606" y="3047"/>
                  </a:lnTo>
                  <a:lnTo>
                    <a:pt x="19801" y="4707"/>
                  </a:lnTo>
                  <a:lnTo>
                    <a:pt x="20701" y="6651"/>
                  </a:lnTo>
                  <a:lnTo>
                    <a:pt x="21304" y="8583"/>
                  </a:lnTo>
                  <a:lnTo>
                    <a:pt x="21600" y="10800"/>
                  </a:lnTo>
                  <a:lnTo>
                    <a:pt x="21304" y="13017"/>
                  </a:lnTo>
                  <a:lnTo>
                    <a:pt x="20701" y="14961"/>
                  </a:lnTo>
                  <a:lnTo>
                    <a:pt x="19801" y="16893"/>
                  </a:lnTo>
                  <a:lnTo>
                    <a:pt x="18606" y="18553"/>
                  </a:lnTo>
                  <a:lnTo>
                    <a:pt x="16807" y="19667"/>
                  </a:lnTo>
                  <a:lnTo>
                    <a:pt x="15008" y="20770"/>
                  </a:lnTo>
                  <a:lnTo>
                    <a:pt x="12901" y="21327"/>
                  </a:lnTo>
                  <a:lnTo>
                    <a:pt x="10806" y="21600"/>
                  </a:lnTo>
                  <a:lnTo>
                    <a:pt x="8699" y="21327"/>
                  </a:lnTo>
                  <a:lnTo>
                    <a:pt x="6604" y="20770"/>
                  </a:lnTo>
                  <a:lnTo>
                    <a:pt x="4793" y="19667"/>
                  </a:lnTo>
                  <a:lnTo>
                    <a:pt x="2994" y="18553"/>
                  </a:lnTo>
                  <a:lnTo>
                    <a:pt x="1799" y="16893"/>
                  </a:lnTo>
                  <a:lnTo>
                    <a:pt x="899" y="14961"/>
                  </a:lnTo>
                  <a:lnTo>
                    <a:pt x="296" y="13017"/>
                  </a:lnTo>
                  <a:lnTo>
                    <a:pt x="0" y="10800"/>
                  </a:lnTo>
                  <a:lnTo>
                    <a:pt x="296" y="8583"/>
                  </a:lnTo>
                  <a:lnTo>
                    <a:pt x="899" y="6651"/>
                  </a:lnTo>
                  <a:lnTo>
                    <a:pt x="1799" y="4707"/>
                  </a:lnTo>
                  <a:lnTo>
                    <a:pt x="2994" y="3047"/>
                  </a:lnTo>
                  <a:lnTo>
                    <a:pt x="4793" y="1944"/>
                  </a:lnTo>
                  <a:lnTo>
                    <a:pt x="6604" y="830"/>
                  </a:lnTo>
                  <a:lnTo>
                    <a:pt x="8699" y="284"/>
                  </a:lnTo>
                  <a:lnTo>
                    <a:pt x="10806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10112" y="206177"/>
              <a:ext cx="53192" cy="57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6" y="0"/>
                  </a:moveTo>
                  <a:lnTo>
                    <a:pt x="12901" y="284"/>
                  </a:lnTo>
                  <a:lnTo>
                    <a:pt x="15008" y="830"/>
                  </a:lnTo>
                  <a:lnTo>
                    <a:pt x="16807" y="1944"/>
                  </a:lnTo>
                  <a:lnTo>
                    <a:pt x="18606" y="3047"/>
                  </a:lnTo>
                  <a:lnTo>
                    <a:pt x="19801" y="4707"/>
                  </a:lnTo>
                  <a:lnTo>
                    <a:pt x="20701" y="6651"/>
                  </a:lnTo>
                  <a:lnTo>
                    <a:pt x="21304" y="8583"/>
                  </a:lnTo>
                  <a:lnTo>
                    <a:pt x="21600" y="10800"/>
                  </a:lnTo>
                  <a:lnTo>
                    <a:pt x="21304" y="13017"/>
                  </a:lnTo>
                  <a:lnTo>
                    <a:pt x="20701" y="14961"/>
                  </a:lnTo>
                  <a:lnTo>
                    <a:pt x="19801" y="16893"/>
                  </a:lnTo>
                  <a:lnTo>
                    <a:pt x="18606" y="18553"/>
                  </a:lnTo>
                  <a:lnTo>
                    <a:pt x="16807" y="19667"/>
                  </a:lnTo>
                  <a:lnTo>
                    <a:pt x="15008" y="20770"/>
                  </a:lnTo>
                  <a:lnTo>
                    <a:pt x="12901" y="21327"/>
                  </a:lnTo>
                  <a:lnTo>
                    <a:pt x="10806" y="21600"/>
                  </a:lnTo>
                  <a:lnTo>
                    <a:pt x="8699" y="21327"/>
                  </a:lnTo>
                  <a:lnTo>
                    <a:pt x="6604" y="20770"/>
                  </a:lnTo>
                  <a:lnTo>
                    <a:pt x="4805" y="19667"/>
                  </a:lnTo>
                  <a:lnTo>
                    <a:pt x="2994" y="18553"/>
                  </a:lnTo>
                  <a:lnTo>
                    <a:pt x="1799" y="16893"/>
                  </a:lnTo>
                  <a:lnTo>
                    <a:pt x="899" y="14961"/>
                  </a:lnTo>
                  <a:lnTo>
                    <a:pt x="296" y="13017"/>
                  </a:lnTo>
                  <a:lnTo>
                    <a:pt x="0" y="10800"/>
                  </a:lnTo>
                  <a:lnTo>
                    <a:pt x="296" y="8583"/>
                  </a:lnTo>
                  <a:lnTo>
                    <a:pt x="899" y="6651"/>
                  </a:lnTo>
                  <a:lnTo>
                    <a:pt x="1799" y="4707"/>
                  </a:lnTo>
                  <a:lnTo>
                    <a:pt x="2994" y="3047"/>
                  </a:lnTo>
                  <a:lnTo>
                    <a:pt x="4805" y="1944"/>
                  </a:lnTo>
                  <a:lnTo>
                    <a:pt x="6604" y="830"/>
                  </a:lnTo>
                  <a:lnTo>
                    <a:pt x="8699" y="284"/>
                  </a:lnTo>
                  <a:lnTo>
                    <a:pt x="10806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10112" y="328851"/>
              <a:ext cx="242377" cy="4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81" y="4844"/>
                  </a:lnTo>
                  <a:lnTo>
                    <a:pt x="19296" y="9357"/>
                  </a:lnTo>
                  <a:lnTo>
                    <a:pt x="17979" y="12904"/>
                  </a:lnTo>
                  <a:lnTo>
                    <a:pt x="16662" y="16121"/>
                  </a:lnTo>
                  <a:lnTo>
                    <a:pt x="15213" y="18384"/>
                  </a:lnTo>
                  <a:lnTo>
                    <a:pt x="13829" y="20316"/>
                  </a:lnTo>
                  <a:lnTo>
                    <a:pt x="12314" y="21282"/>
                  </a:lnTo>
                  <a:lnTo>
                    <a:pt x="10800" y="21600"/>
                  </a:lnTo>
                  <a:lnTo>
                    <a:pt x="9286" y="21282"/>
                  </a:lnTo>
                  <a:lnTo>
                    <a:pt x="7771" y="20316"/>
                  </a:lnTo>
                  <a:lnTo>
                    <a:pt x="6387" y="18384"/>
                  </a:lnTo>
                  <a:lnTo>
                    <a:pt x="4940" y="16121"/>
                  </a:lnTo>
                  <a:lnTo>
                    <a:pt x="3621" y="12904"/>
                  </a:lnTo>
                  <a:lnTo>
                    <a:pt x="2304" y="9357"/>
                  </a:lnTo>
                  <a:lnTo>
                    <a:pt x="1119" y="4844"/>
                  </a:lnTo>
                  <a:lnTo>
                    <a:pt x="0" y="0"/>
                  </a:lnTo>
                </a:path>
              </a:pathLst>
            </a:custGeom>
            <a:noFill/>
            <a:ln w="12175" cap="rnd">
              <a:solidFill>
                <a:srgbClr val="B7B7B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144" name="Shape 144"/>
          <p:cNvSpPr/>
          <p:nvPr/>
        </p:nvSpPr>
        <p:spPr>
          <a:xfrm>
            <a:off x="1508898" y="317967"/>
            <a:ext cx="1562285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1. Planificación</a:t>
            </a:r>
          </a:p>
        </p:txBody>
      </p:sp>
      <p:pic>
        <p:nvPicPr>
          <p:cNvPr id="1026" name="Picture 2" descr="C:\Users\MIROSL~1\AppData\Local\Temp\VirtualBox Dropped Files\2016-04-11T21_10_36.411326900Z\Screen Shot 2016-04-11 at 23.09.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46" y="738954"/>
            <a:ext cx="6854028" cy="42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5536" y="339502"/>
            <a:ext cx="3522302" cy="417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999999"/>
              </a:buClr>
              <a:buFont typeface="Helvetica"/>
              <a:defRPr sz="1700" b="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2. Descripción de las tecnologías</a:t>
            </a:r>
          </a:p>
        </p:txBody>
      </p:sp>
      <p:pic>
        <p:nvPicPr>
          <p:cNvPr id="3" name="Imagen 2" descr="Macintosh HD:Users:Laura:Desktop:Captura de pantalla 2016-04-10 a las 19.51.4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627534"/>
            <a:ext cx="5390515" cy="37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983661" y="1344625"/>
            <a:ext cx="179792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s-ES" sz="1600" i="1" dirty="0" smtClean="0"/>
              <a:t>Wordpress.com</a:t>
            </a:r>
          </a:p>
          <a:p>
            <a:pPr marL="285750" indent="-285750">
              <a:buFont typeface="Wingdings" charset="2"/>
              <a:buChar char="Ø"/>
            </a:pPr>
            <a:r>
              <a:rPr lang="es-ES" sz="1600" i="1" dirty="0" smtClean="0"/>
              <a:t>Wordpress.org</a:t>
            </a:r>
            <a:endParaRPr lang="es-ES" sz="1600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347864" y="4371950"/>
            <a:ext cx="540060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Panel de Control del sitio web en wordpress.com. Fuente: cuenta propia en el sitio.</a:t>
            </a:r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8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5536" y="339502"/>
            <a:ext cx="3522302" cy="417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999999"/>
              </a:buClr>
              <a:buFont typeface="Helvetica"/>
              <a:defRPr sz="1700" b="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2. Descripción de las tecnologías</a:t>
            </a:r>
          </a:p>
        </p:txBody>
      </p:sp>
      <p:pic>
        <p:nvPicPr>
          <p:cNvPr id="6" name="Imagen 5" descr="Macintosh HD:Users:Laura:Desktop:Captura de pantalla 2016-04-10 a las 19.53.1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75606"/>
            <a:ext cx="3744416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467544" y="4189395"/>
            <a:ext cx="424847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Ejemplo de sitio web creado en wordpress.com. Fuente: sitio propio con url: </a:t>
            </a:r>
            <a:r>
              <a:rPr lang="es-ES" i="1" u="sng" dirty="0">
                <a:hlinkClick r:id="rId3"/>
              </a:rPr>
              <a:t>https://ipaduniverso.wordpress.com</a:t>
            </a:r>
            <a:r>
              <a:rPr lang="es-ES" i="1" dirty="0"/>
              <a:t> </a:t>
            </a:r>
            <a:endParaRPr lang="es-ES_tradnl" dirty="0"/>
          </a:p>
          <a:p>
            <a:endParaRPr lang="es-ES" dirty="0"/>
          </a:p>
        </p:txBody>
      </p:sp>
      <p:pic>
        <p:nvPicPr>
          <p:cNvPr id="8" name="Imagen 7" descr="Macintosh HD:Users:Laura:Desktop:Captura de pantalla 2016-04-10 a las 19.53.3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7614"/>
            <a:ext cx="4135418" cy="29673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4572000" y="4371950"/>
            <a:ext cx="417646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Ejemplo de sitio web creado en wordpress.com. Fuente: sitio propio con url: </a:t>
            </a:r>
            <a:r>
              <a:rPr lang="es-ES" i="1" u="sng" dirty="0">
                <a:hlinkClick r:id="rId5"/>
              </a:rPr>
              <a:t>https://tecnomusicgames.wordpress.com</a:t>
            </a:r>
            <a:r>
              <a:rPr lang="es-ES" i="1" dirty="0"/>
              <a:t> </a:t>
            </a:r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3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5536" y="339502"/>
            <a:ext cx="3522302" cy="417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999999"/>
              </a:buClr>
              <a:buFont typeface="Helvetica"/>
              <a:defRPr sz="1700" b="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2. Descripción de las tecnologías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983661" y="1344625"/>
            <a:ext cx="140038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s-ES" sz="1600" i="1" dirty="0" smtClean="0"/>
              <a:t>Joomla.org</a:t>
            </a:r>
          </a:p>
        </p:txBody>
      </p:sp>
      <p:pic>
        <p:nvPicPr>
          <p:cNvPr id="6" name="Imagen 5" descr="Macintosh HD:Users:Laura:Downloads:J3.x-Control-Panel-e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59582"/>
            <a:ext cx="5390515" cy="3051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3203848" y="4299942"/>
            <a:ext cx="53519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Panel de Control de joomla.org. Fuente: </a:t>
            </a:r>
            <a:r>
              <a:rPr lang="es-ES" i="1" u="sng" dirty="0">
                <a:hlinkClick r:id="rId3"/>
              </a:rPr>
              <a:t>https://docs.joomla.org/Administrator_(Application)/es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9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395536" y="339502"/>
            <a:ext cx="3522302" cy="417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999999"/>
              </a:buClr>
              <a:buFont typeface="Helvetica"/>
              <a:defRPr sz="1700" b="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2. Descripción de las tecnologías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79512" y="4083918"/>
            <a:ext cx="403244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Ejemplo de sitio web creado con joomla.org. Fuente: </a:t>
            </a:r>
            <a:r>
              <a:rPr lang="es-ES" i="1" u="sng" dirty="0">
                <a:hlinkClick r:id="rId2"/>
              </a:rPr>
              <a:t>http://www.peugeot.com/es</a:t>
            </a:r>
            <a:r>
              <a:rPr lang="es-ES_tradnl" dirty="0"/>
              <a:t> </a:t>
            </a:r>
            <a:endParaRPr lang="es-ES" dirty="0"/>
          </a:p>
        </p:txBody>
      </p:sp>
      <p:pic>
        <p:nvPicPr>
          <p:cNvPr id="9" name="Imagen 8" descr="Macintosh HD:Users:Laura:Desktop:Captura de pantalla 2016-04-10 a las 20.39.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15566"/>
            <a:ext cx="403244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Macintosh HD:Users:Laura:Desktop:Captura de pantalla 2016-04-10 a las 20.43.5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87574"/>
            <a:ext cx="4670435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4355976" y="4083918"/>
            <a:ext cx="468052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i="1" dirty="0"/>
              <a:t>Ejemplo de sitio web creado con joomla.org. Fuente: </a:t>
            </a:r>
            <a:r>
              <a:rPr lang="es-ES" u="sng" dirty="0">
                <a:hlinkClick r:id="rId5"/>
              </a:rPr>
              <a:t>http://www.ebay.co.uk</a:t>
            </a:r>
            <a:r>
              <a:rPr lang="es-ES_tradnl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53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747176" y="987574"/>
            <a:ext cx="6048672" cy="349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r>
              <a:rPr dirty="0">
                <a:solidFill>
                  <a:srgbClr val="7030A0"/>
                </a:solidFill>
              </a:rPr>
              <a:t>3. Criterios de </a:t>
            </a:r>
            <a:r>
              <a:rPr dirty="0" smtClean="0">
                <a:solidFill>
                  <a:srgbClr val="7030A0"/>
                </a:solidFill>
              </a:rPr>
              <a:t>comparación A</a:t>
            </a:r>
            <a:r>
              <a:rPr lang="es-ES" dirty="0" smtClean="0">
                <a:solidFill>
                  <a:srgbClr val="7030A0"/>
                </a:solidFill>
              </a:rPr>
              <a:t>:  </a:t>
            </a:r>
            <a:r>
              <a:rPr lang="es-ES" b="1" dirty="0">
                <a:solidFill>
                  <a:srgbClr val="7030A0"/>
                </a:solidFill>
              </a:rPr>
              <a:t>Categoría «Usabilidad»</a:t>
            </a:r>
          </a:p>
          <a:p>
            <a:endParaRPr lang="es-ES" dirty="0" smtClean="0"/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smtClean="0"/>
              <a:t>1. Amigable con el Usuario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2. Gran Librería de Plugins/Extensiones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3. Cantidad de Estilos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4. Calidad de la documentación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5. Licencia de los paquetes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6. Equipo de Seguridad 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7. Capacidad de gestión de contenidos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8. El idioma de los paquetes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9. Dificultad para el administrador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10. Resultados de búsqueda en Google</a:t>
            </a:r>
            <a:endParaRPr dirty="0"/>
          </a:p>
        </p:txBody>
      </p:sp>
      <p:pic>
        <p:nvPicPr>
          <p:cNvPr id="1026" name="Picture 2" descr="C:\Users\Miroslava\Desktop\joom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27734"/>
            <a:ext cx="2462380" cy="8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iroslava\Desktop\wordpress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19822"/>
            <a:ext cx="2714558" cy="154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563215" y="627534"/>
            <a:ext cx="5416401" cy="244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buClr>
                <a:srgbClr val="999999"/>
              </a:buClr>
              <a:buFont typeface="Helvetica"/>
              <a:defRPr sz="1700">
                <a:latin typeface="Karla"/>
                <a:ea typeface="Karla"/>
                <a:cs typeface="Karla"/>
                <a:sym typeface="Karla"/>
              </a:defRPr>
            </a:lvl1pPr>
          </a:lstStyle>
          <a:p>
            <a:endParaRPr lang="es-ES" dirty="0" smtClean="0"/>
          </a:p>
          <a:p>
            <a:r>
              <a:rPr dirty="0" smtClean="0">
                <a:solidFill>
                  <a:srgbClr val="7030A0"/>
                </a:solidFill>
              </a:rPr>
              <a:t>3</a:t>
            </a:r>
            <a:r>
              <a:rPr dirty="0">
                <a:solidFill>
                  <a:srgbClr val="7030A0"/>
                </a:solidFill>
              </a:rPr>
              <a:t>. Criterios de </a:t>
            </a:r>
            <a:r>
              <a:rPr dirty="0" smtClean="0">
                <a:solidFill>
                  <a:srgbClr val="7030A0"/>
                </a:solidFill>
              </a:rPr>
              <a:t>comparación B</a:t>
            </a:r>
            <a:r>
              <a:rPr lang="es-ES" dirty="0" smtClean="0">
                <a:solidFill>
                  <a:srgbClr val="7030A0"/>
                </a:solidFill>
              </a:rPr>
              <a:t>: Categoría «</a:t>
            </a:r>
            <a:r>
              <a:rPr lang="es-ES" b="1" dirty="0" smtClean="0">
                <a:solidFill>
                  <a:srgbClr val="7030A0"/>
                </a:solidFill>
              </a:rPr>
              <a:t>Optimización»</a:t>
            </a:r>
          </a:p>
          <a:p>
            <a:endParaRPr lang="es-ES" b="1" dirty="0"/>
          </a:p>
          <a:p>
            <a:r>
              <a:rPr lang="es-ES" b="1" dirty="0"/>
              <a:t> </a:t>
            </a:r>
            <a:r>
              <a:rPr lang="es-ES" b="1" dirty="0" smtClean="0"/>
              <a:t>          1. </a:t>
            </a:r>
            <a:r>
              <a:rPr lang="es-ES" dirty="0" smtClean="0"/>
              <a:t>Plantillas. </a:t>
            </a:r>
          </a:p>
          <a:p>
            <a:r>
              <a:rPr lang="es-ES" b="1" dirty="0" smtClean="0"/>
              <a:t>           2. </a:t>
            </a:r>
            <a:r>
              <a:rPr lang="es-ES_tradnl" dirty="0"/>
              <a:t>Hoja de estilo para impresió</a:t>
            </a:r>
            <a:r>
              <a:rPr lang="de-DE" dirty="0"/>
              <a:t>n.</a:t>
            </a:r>
            <a:endParaRPr lang="es-ES_tradnl" dirty="0"/>
          </a:p>
          <a:p>
            <a:r>
              <a:rPr lang="es-ES" b="1" dirty="0" smtClean="0"/>
              <a:t>           3. </a:t>
            </a:r>
            <a:r>
              <a:rPr lang="en-US" dirty="0"/>
              <a:t>Exportación XML de todo el contenido. 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     4. </a:t>
            </a:r>
            <a:r>
              <a:rPr lang="en-US" dirty="0"/>
              <a:t>Asignación de roles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b="1" dirty="0"/>
              <a:t> </a:t>
            </a:r>
            <a:r>
              <a:rPr lang="es-ES_tradnl" b="1" dirty="0" smtClean="0"/>
              <a:t>          5. </a:t>
            </a:r>
            <a:r>
              <a:rPr lang="es-ES_tradnl" dirty="0" smtClean="0"/>
              <a:t>Arquitectura modular.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15766"/>
            <a:ext cx="3594327" cy="15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Cadwal template">
  <a:themeElements>
    <a:clrScheme name="Cadwal template">
      <a:dk1>
        <a:srgbClr val="000000"/>
      </a:dk1>
      <a:lt1>
        <a:srgbClr val="8BC34A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adwal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Cadwal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Cadwal template">
  <a:themeElements>
    <a:clrScheme name="Cadwal template">
      <a:dk1>
        <a:srgbClr val="000000"/>
      </a:dk1>
      <a:lt1>
        <a:srgbClr val="8BC34A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adwal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Cadwal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Cadwal template">
  <a:themeElements>
    <a:clrScheme name="Cadwal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adwal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Cadwal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1158</Words>
  <Application>Microsoft Office PowerPoint</Application>
  <PresentationFormat>Presentación en pantalla (16:9)</PresentationFormat>
  <Paragraphs>208</Paragraphs>
  <Slides>29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1" baseType="lpstr">
      <vt:lpstr>Cadwal template</vt:lpstr>
      <vt:lpstr>1_Cadwal template</vt:lpstr>
      <vt:lpstr>CMS: Sistema de gestión de contenidos  Wordpress vs. Joomla     Miroslava Genkova        Natalia de la Fuente Diana LImaylla               Laura Lorenzo Andrés Rodríguez </vt:lpstr>
      <vt:lpstr>ÍNDICE:</vt:lpstr>
      <vt:lpstr>Presentación de PowerPoint</vt:lpstr>
      <vt:lpstr>2. Descripción de las tecnologías</vt:lpstr>
      <vt:lpstr>2. Descripción de las tecnologías</vt:lpstr>
      <vt:lpstr>2. Descripción de las tecnologías</vt:lpstr>
      <vt:lpstr>2. Descripción de las tecnologías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6.2 Situación 2: Creación de un blog por un estudiante de cine</vt:lpstr>
      <vt:lpstr>6.3 Situación 3: Creación de plataforma e-learning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CMS: Sistema de gestión de contenidos  Wordpress vs. Joomla     Miroslava Genkova        Natalia de la Fuente Diana LImaylla               Laura Lorenzo Andrés Rodríguez </dc:title>
  <cp:lastModifiedBy>Miroslava</cp:lastModifiedBy>
  <cp:revision>23</cp:revision>
  <dcterms:modified xsi:type="dcterms:W3CDTF">2016-04-11T21:22:20Z</dcterms:modified>
</cp:coreProperties>
</file>